
<file path=[Content_Types].xml><?xml version="1.0" encoding="utf-8"?>
<Types xmlns="http://schemas.openxmlformats.org/package/2006/content-types">
  <Default Extension="fntdata" ContentType="application/x-fontdata"/>
  <Default Extension="jfif"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Lst>
  <p:sldSz cx="14630400" cy="8229600"/>
  <p:notesSz cx="8229600" cy="14630400"/>
  <p:embeddedFontLst>
    <p:embeddedFont>
      <p:font typeface="Merriweather" panose="00000500000000000000" pitchFamily="2" charset="0"/>
      <p:regular r:id="rId20"/>
      <p:bold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4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290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721949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36655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336312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714303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23573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2926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234895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5.jfif"/><Relationship Id="rId4" Type="http://schemas.openxmlformats.org/officeDocument/2006/relationships/image" Target="../media/image19.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315200" y="3439954"/>
            <a:ext cx="7416403" cy="1349692"/>
          </a:xfrm>
          <a:prstGeom prst="rect">
            <a:avLst/>
          </a:prstGeom>
          <a:noFill/>
          <a:ln/>
        </p:spPr>
        <p:txBody>
          <a:bodyPr wrap="squar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BLE Rubber Ducky </a:t>
            </a:r>
          </a:p>
          <a:p>
            <a:pPr marL="0" indent="0" algn="l">
              <a:lnSpc>
                <a:spcPts val="5300"/>
              </a:lnSpc>
              <a:buNone/>
            </a:pPr>
            <a:r>
              <a:rPr lang="en-US" sz="2000" i="1" dirty="0">
                <a:solidFill>
                  <a:srgbClr val="F5F0F0"/>
                </a:solidFill>
                <a:latin typeface="Merriweather" pitchFamily="34" charset="0"/>
                <a:ea typeface="Merriweather" pitchFamily="34" charset="-122"/>
                <a:cs typeface="Merriweather" pitchFamily="34" charset="-120"/>
              </a:rPr>
              <a:t>Malware Analysis Project</a:t>
            </a:r>
            <a:endParaRPr lang="en-US" sz="2000" i="1" dirty="0"/>
          </a:p>
        </p:txBody>
      </p:sp>
      <p:pic>
        <p:nvPicPr>
          <p:cNvPr id="6" name="Picture 5">
            <a:extLst>
              <a:ext uri="{FF2B5EF4-FFF2-40B4-BE49-F238E27FC236}">
                <a16:creationId xmlns:a16="http://schemas.microsoft.com/office/drawing/2014/main" id="{0EF38E85-31EE-4247-B759-102734D514D3}"/>
              </a:ext>
            </a:extLst>
          </p:cNvPr>
          <p:cNvPicPr>
            <a:picLocks noChangeAspect="1"/>
          </p:cNvPicPr>
          <p:nvPr/>
        </p:nvPicPr>
        <p:blipFill>
          <a:blip r:embed="rId3"/>
          <a:stretch>
            <a:fillRect/>
          </a:stretch>
        </p:blipFill>
        <p:spPr>
          <a:xfrm>
            <a:off x="0" y="0"/>
            <a:ext cx="5486400" cy="8229600"/>
          </a:xfrm>
          <a:prstGeom prst="rect">
            <a:avLst/>
          </a:prstGeom>
        </p:spPr>
      </p:pic>
      <p:pic>
        <p:nvPicPr>
          <p:cNvPr id="8" name="Picture 7">
            <a:extLst>
              <a:ext uri="{FF2B5EF4-FFF2-40B4-BE49-F238E27FC236}">
                <a16:creationId xmlns:a16="http://schemas.microsoft.com/office/drawing/2014/main" id="{D0085E40-3801-45B7-B77C-EBB06D288D55}"/>
              </a:ext>
            </a:extLst>
          </p:cNvPr>
          <p:cNvPicPr>
            <a:picLocks noChangeAspect="1"/>
          </p:cNvPicPr>
          <p:nvPr/>
        </p:nvPicPr>
        <p:blipFill>
          <a:blip r:embed="rId4"/>
          <a:stretch>
            <a:fillRect/>
          </a:stretch>
        </p:blipFill>
        <p:spPr>
          <a:xfrm>
            <a:off x="12785389" y="7686892"/>
            <a:ext cx="1732716" cy="454207"/>
          </a:xfrm>
          <a:prstGeom prst="rect">
            <a:avLst/>
          </a:prstGeom>
        </p:spPr>
      </p:pic>
      <p:sp>
        <p:nvSpPr>
          <p:cNvPr id="7" name="TextBox 6">
            <a:extLst>
              <a:ext uri="{FF2B5EF4-FFF2-40B4-BE49-F238E27FC236}">
                <a16:creationId xmlns:a16="http://schemas.microsoft.com/office/drawing/2014/main" id="{95CFB71E-1051-4BE4-8A82-A8C2EF3F71B8}"/>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80098" y="692825"/>
            <a:ext cx="7583805" cy="1218724"/>
          </a:xfrm>
          <a:prstGeom prst="rect">
            <a:avLst/>
          </a:prstGeom>
          <a:noFill/>
          <a:ln/>
        </p:spPr>
        <p:txBody>
          <a:bodyPr wrap="square" lIns="0" tIns="0" rIns="0" bIns="0" rtlCol="0" anchor="t"/>
          <a:lstStyle/>
          <a:p>
            <a:pPr marL="0" indent="0" algn="l">
              <a:lnSpc>
                <a:spcPts val="4750"/>
              </a:lnSpc>
              <a:buNone/>
            </a:pPr>
            <a:r>
              <a:rPr lang="en-US" sz="3800" dirty="0">
                <a:solidFill>
                  <a:srgbClr val="F5F0F0"/>
                </a:solidFill>
                <a:latin typeface="Merriweather" pitchFamily="34" charset="0"/>
                <a:ea typeface="Merriweather" pitchFamily="34" charset="-122"/>
                <a:cs typeface="Merriweather" pitchFamily="34" charset="-120"/>
              </a:rPr>
              <a:t>System Architecture: A Coordinated Attack Flow</a:t>
            </a:r>
            <a:endParaRPr lang="en-US" sz="3800" dirty="0"/>
          </a:p>
        </p:txBody>
      </p:sp>
      <p:sp>
        <p:nvSpPr>
          <p:cNvPr id="4" name="Text 1"/>
          <p:cNvSpPr/>
          <p:nvPr/>
        </p:nvSpPr>
        <p:spPr>
          <a:xfrm>
            <a:off x="780098" y="2204085"/>
            <a:ext cx="7583805"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The BLE Rubber Ducky's architecture outlines the seamless interaction between its components to achieve a covert and effective attack.</a:t>
            </a:r>
            <a:endParaRPr lang="en-US" sz="1500" dirty="0"/>
          </a:p>
        </p:txBody>
      </p:sp>
      <p:pic>
        <p:nvPicPr>
          <p:cNvPr id="5" name="Image 1" descr="preencoded.png"/>
          <p:cNvPicPr>
            <a:picLocks noChangeAspect="1"/>
          </p:cNvPicPr>
          <p:nvPr/>
        </p:nvPicPr>
        <p:blipFill>
          <a:blip r:embed="rId3"/>
          <a:stretch>
            <a:fillRect/>
          </a:stretch>
        </p:blipFill>
        <p:spPr>
          <a:xfrm>
            <a:off x="780098" y="3047286"/>
            <a:ext cx="975122" cy="1496497"/>
          </a:xfrm>
          <a:prstGeom prst="rect">
            <a:avLst/>
          </a:prstGeom>
        </p:spPr>
      </p:pic>
      <p:sp>
        <p:nvSpPr>
          <p:cNvPr id="6" name="Text 2"/>
          <p:cNvSpPr/>
          <p:nvPr/>
        </p:nvSpPr>
        <p:spPr>
          <a:xfrm>
            <a:off x="1950244" y="3242310"/>
            <a:ext cx="2925366" cy="365641"/>
          </a:xfrm>
          <a:prstGeom prst="rect">
            <a:avLst/>
          </a:prstGeom>
          <a:noFill/>
          <a:ln/>
        </p:spPr>
        <p:txBody>
          <a:bodyPr wrap="none" lIns="0" tIns="0" rIns="0" bIns="0" rtlCol="0" anchor="t"/>
          <a:lstStyle/>
          <a:p>
            <a:pPr marL="0" indent="0" algn="l">
              <a:lnSpc>
                <a:spcPts val="2850"/>
              </a:lnSpc>
              <a:buNone/>
            </a:pPr>
            <a:r>
              <a:rPr lang="en-US" sz="2300" dirty="0">
                <a:solidFill>
                  <a:srgbClr val="E2E6E9"/>
                </a:solidFill>
                <a:latin typeface="Merriweather" pitchFamily="34" charset="0"/>
                <a:ea typeface="Merriweather" pitchFamily="34" charset="-122"/>
                <a:cs typeface="Merriweather" pitchFamily="34" charset="-120"/>
              </a:rPr>
              <a:t>BLE HID Device</a:t>
            </a:r>
            <a:endParaRPr lang="en-US" sz="2300" dirty="0"/>
          </a:p>
        </p:txBody>
      </p:sp>
      <p:sp>
        <p:nvSpPr>
          <p:cNvPr id="7" name="Text 3"/>
          <p:cNvSpPr/>
          <p:nvPr/>
        </p:nvSpPr>
        <p:spPr>
          <a:xfrm>
            <a:off x="1950244" y="3724870"/>
            <a:ext cx="6413659"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The core of our project, responsible for establishing a wireless Bluetooth connection with the target system.</a:t>
            </a:r>
            <a:endParaRPr lang="en-US" sz="1500" dirty="0"/>
          </a:p>
        </p:txBody>
      </p:sp>
      <p:pic>
        <p:nvPicPr>
          <p:cNvPr id="8" name="Image 2" descr="preencoded.png"/>
          <p:cNvPicPr>
            <a:picLocks noChangeAspect="1"/>
          </p:cNvPicPr>
          <p:nvPr/>
        </p:nvPicPr>
        <p:blipFill>
          <a:blip r:embed="rId4"/>
          <a:stretch>
            <a:fillRect/>
          </a:stretch>
        </p:blipFill>
        <p:spPr>
          <a:xfrm>
            <a:off x="780098" y="4543782"/>
            <a:ext cx="975122" cy="1496497"/>
          </a:xfrm>
          <a:prstGeom prst="rect">
            <a:avLst/>
          </a:prstGeom>
        </p:spPr>
      </p:pic>
      <p:sp>
        <p:nvSpPr>
          <p:cNvPr id="9" name="Text 4"/>
          <p:cNvSpPr/>
          <p:nvPr/>
        </p:nvSpPr>
        <p:spPr>
          <a:xfrm>
            <a:off x="1950244" y="4738807"/>
            <a:ext cx="4364950" cy="365641"/>
          </a:xfrm>
          <a:prstGeom prst="rect">
            <a:avLst/>
          </a:prstGeom>
          <a:noFill/>
          <a:ln/>
        </p:spPr>
        <p:txBody>
          <a:bodyPr wrap="none" lIns="0" tIns="0" rIns="0" bIns="0" rtlCol="0" anchor="t"/>
          <a:lstStyle/>
          <a:p>
            <a:pPr marL="0" indent="0" algn="l">
              <a:lnSpc>
                <a:spcPts val="2850"/>
              </a:lnSpc>
              <a:buNone/>
            </a:pPr>
            <a:r>
              <a:rPr lang="en-US" sz="2300" dirty="0">
                <a:solidFill>
                  <a:srgbClr val="E2E6E9"/>
                </a:solidFill>
                <a:latin typeface="Merriweather" pitchFamily="34" charset="0"/>
                <a:ea typeface="Merriweather" pitchFamily="34" charset="-122"/>
                <a:cs typeface="Merriweather" pitchFamily="34" charset="-120"/>
              </a:rPr>
              <a:t>Touch-based Payload Selection</a:t>
            </a:r>
            <a:endParaRPr lang="en-US" sz="2300" dirty="0"/>
          </a:p>
        </p:txBody>
      </p:sp>
      <p:sp>
        <p:nvSpPr>
          <p:cNvPr id="10" name="Text 5"/>
          <p:cNvSpPr/>
          <p:nvPr/>
        </p:nvSpPr>
        <p:spPr>
          <a:xfrm>
            <a:off x="1950244" y="5221367"/>
            <a:ext cx="6413659"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The integrated TFT touch screen allows the operator to dynamically choose and activate different attack payloads.</a:t>
            </a:r>
            <a:endParaRPr lang="en-US" sz="1500" dirty="0"/>
          </a:p>
        </p:txBody>
      </p:sp>
      <p:pic>
        <p:nvPicPr>
          <p:cNvPr id="11" name="Image 3" descr="preencoded.png"/>
          <p:cNvPicPr>
            <a:picLocks noChangeAspect="1"/>
          </p:cNvPicPr>
          <p:nvPr/>
        </p:nvPicPr>
        <p:blipFill>
          <a:blip r:embed="rId5"/>
          <a:stretch>
            <a:fillRect/>
          </a:stretch>
        </p:blipFill>
        <p:spPr>
          <a:xfrm>
            <a:off x="780098" y="6040279"/>
            <a:ext cx="975122" cy="1496497"/>
          </a:xfrm>
          <a:prstGeom prst="rect">
            <a:avLst/>
          </a:prstGeom>
        </p:spPr>
      </p:pic>
      <p:sp>
        <p:nvSpPr>
          <p:cNvPr id="12" name="Text 6"/>
          <p:cNvSpPr/>
          <p:nvPr/>
        </p:nvSpPr>
        <p:spPr>
          <a:xfrm>
            <a:off x="1950244" y="6235303"/>
            <a:ext cx="3407926" cy="365641"/>
          </a:xfrm>
          <a:prstGeom prst="rect">
            <a:avLst/>
          </a:prstGeom>
          <a:noFill/>
          <a:ln/>
        </p:spPr>
        <p:txBody>
          <a:bodyPr wrap="none" lIns="0" tIns="0" rIns="0" bIns="0" rtlCol="0" anchor="t"/>
          <a:lstStyle/>
          <a:p>
            <a:pPr marL="0" indent="0" algn="l">
              <a:lnSpc>
                <a:spcPts val="2850"/>
              </a:lnSpc>
              <a:buNone/>
            </a:pPr>
            <a:r>
              <a:rPr lang="en-US" sz="2300" dirty="0">
                <a:solidFill>
                  <a:srgbClr val="E2E6E9"/>
                </a:solidFill>
                <a:latin typeface="Merriweather" pitchFamily="34" charset="0"/>
                <a:ea typeface="Merriweather" pitchFamily="34" charset="-122"/>
                <a:cs typeface="Merriweather" pitchFamily="34" charset="-120"/>
              </a:rPr>
              <a:t>Windows Target System</a:t>
            </a:r>
            <a:endParaRPr lang="en-US" sz="2300" dirty="0"/>
          </a:p>
        </p:txBody>
      </p:sp>
      <p:sp>
        <p:nvSpPr>
          <p:cNvPr id="13" name="Text 7"/>
          <p:cNvSpPr/>
          <p:nvPr/>
        </p:nvSpPr>
        <p:spPr>
          <a:xfrm>
            <a:off x="1950244" y="6717863"/>
            <a:ext cx="6413659"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The unsuspecting victim, receiving malicious keystrokes as if typed by a legitimate user, leading to unauthorized actions.</a:t>
            </a:r>
            <a:endParaRPr lang="en-US" sz="1500" dirty="0"/>
          </a:p>
        </p:txBody>
      </p:sp>
      <p:sp>
        <p:nvSpPr>
          <p:cNvPr id="15" name="TextBox 14">
            <a:extLst>
              <a:ext uri="{FF2B5EF4-FFF2-40B4-BE49-F238E27FC236}">
                <a16:creationId xmlns:a16="http://schemas.microsoft.com/office/drawing/2014/main" id="{138694A5-01A3-4451-9553-EC32B1D5DCC1}"/>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10</a:t>
            </a:r>
            <a:endParaRPr lang="en-US" dirty="0"/>
          </a:p>
        </p:txBody>
      </p:sp>
      <p:pic>
        <p:nvPicPr>
          <p:cNvPr id="2" name="Picture 1">
            <a:extLst>
              <a:ext uri="{FF2B5EF4-FFF2-40B4-BE49-F238E27FC236}">
                <a16:creationId xmlns:a16="http://schemas.microsoft.com/office/drawing/2014/main" id="{97B4E49D-C959-C30A-8E5D-13BA007DF637}"/>
              </a:ext>
            </a:extLst>
          </p:cNvPr>
          <p:cNvPicPr>
            <a:picLocks noChangeAspect="1"/>
          </p:cNvPicPr>
          <p:nvPr/>
        </p:nvPicPr>
        <p:blipFill>
          <a:blip r:embed="rId6"/>
          <a:stretch>
            <a:fillRect/>
          </a:stretch>
        </p:blipFill>
        <p:spPr>
          <a:xfrm>
            <a:off x="9144000" y="-17258"/>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92587" y="1305997"/>
            <a:ext cx="4677728" cy="541139"/>
          </a:xfrm>
          <a:prstGeom prst="rect">
            <a:avLst/>
          </a:prstGeom>
          <a:noFill/>
          <a:ln/>
        </p:spPr>
        <p:txBody>
          <a:bodyPr wrap="none" lIns="0" tIns="0" rIns="0" bIns="0" rtlCol="0" anchor="t"/>
          <a:lstStyle/>
          <a:p>
            <a:pPr marL="0" indent="0" algn="l">
              <a:lnSpc>
                <a:spcPts val="4250"/>
              </a:lnSpc>
              <a:buNone/>
            </a:pPr>
            <a:r>
              <a:rPr lang="en-US" sz="3400" dirty="0">
                <a:solidFill>
                  <a:srgbClr val="F5F0F0"/>
                </a:solidFill>
                <a:latin typeface="Merriweather" pitchFamily="34" charset="0"/>
                <a:ea typeface="Merriweather" pitchFamily="34" charset="-122"/>
                <a:cs typeface="Merriweather" pitchFamily="34" charset="-120"/>
              </a:rPr>
              <a:t>Attack Execution Flow</a:t>
            </a:r>
            <a:endParaRPr lang="en-US" sz="3400" dirty="0"/>
          </a:p>
        </p:txBody>
      </p:sp>
      <p:pic>
        <p:nvPicPr>
          <p:cNvPr id="4" name="Image 1" descr="preencoded.png"/>
          <p:cNvPicPr>
            <a:picLocks noChangeAspect="1"/>
          </p:cNvPicPr>
          <p:nvPr/>
        </p:nvPicPr>
        <p:blipFill>
          <a:blip r:embed="rId3"/>
          <a:stretch>
            <a:fillRect/>
          </a:stretch>
        </p:blipFill>
        <p:spPr>
          <a:xfrm>
            <a:off x="692587" y="2106811"/>
            <a:ext cx="865823" cy="1605558"/>
          </a:xfrm>
          <a:prstGeom prst="rect">
            <a:avLst/>
          </a:prstGeom>
        </p:spPr>
      </p:pic>
      <p:sp>
        <p:nvSpPr>
          <p:cNvPr id="5" name="Text 1"/>
          <p:cNvSpPr/>
          <p:nvPr/>
        </p:nvSpPr>
        <p:spPr>
          <a:xfrm>
            <a:off x="1731526" y="2279928"/>
            <a:ext cx="2597468" cy="324683"/>
          </a:xfrm>
          <a:prstGeom prst="rect">
            <a:avLst/>
          </a:prstGeom>
          <a:noFill/>
          <a:ln/>
        </p:spPr>
        <p:txBody>
          <a:bodyPr wrap="none" lIns="0" tIns="0" rIns="0" bIns="0" rtlCol="0" anchor="t"/>
          <a:lstStyle/>
          <a:p>
            <a:pPr marL="0" indent="0" algn="l">
              <a:lnSpc>
                <a:spcPts val="2550"/>
              </a:lnSpc>
              <a:buNone/>
            </a:pPr>
            <a:r>
              <a:rPr lang="en-US" sz="2000" dirty="0">
                <a:solidFill>
                  <a:srgbClr val="E2E6E9"/>
                </a:solidFill>
                <a:latin typeface="Merriweather" pitchFamily="34" charset="0"/>
                <a:ea typeface="Merriweather" pitchFamily="34" charset="-122"/>
                <a:cs typeface="Merriweather" pitchFamily="34" charset="-120"/>
              </a:rPr>
              <a:t>BLE Pairing</a:t>
            </a:r>
            <a:endParaRPr lang="en-US" sz="2000" dirty="0"/>
          </a:p>
        </p:txBody>
      </p:sp>
      <p:sp>
        <p:nvSpPr>
          <p:cNvPr id="6" name="Text 2"/>
          <p:cNvSpPr/>
          <p:nvPr/>
        </p:nvSpPr>
        <p:spPr>
          <a:xfrm>
            <a:off x="1731526" y="2708434"/>
            <a:ext cx="6719888" cy="830818"/>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The attack initiates with the device establishing a Bluetooth Low Energy (BLE) connection to the target system. This low-power connection is often less scrutinized than traditional Bluetooth, making it a stealthy entry point.</a:t>
            </a:r>
            <a:endParaRPr lang="en-US" sz="1350" dirty="0"/>
          </a:p>
        </p:txBody>
      </p:sp>
      <p:pic>
        <p:nvPicPr>
          <p:cNvPr id="7" name="Image 2" descr="preencoded.png"/>
          <p:cNvPicPr>
            <a:picLocks noChangeAspect="1"/>
          </p:cNvPicPr>
          <p:nvPr/>
        </p:nvPicPr>
        <p:blipFill>
          <a:blip r:embed="rId4"/>
          <a:stretch>
            <a:fillRect/>
          </a:stretch>
        </p:blipFill>
        <p:spPr>
          <a:xfrm>
            <a:off x="692587" y="3712369"/>
            <a:ext cx="865823" cy="1605558"/>
          </a:xfrm>
          <a:prstGeom prst="rect">
            <a:avLst/>
          </a:prstGeom>
        </p:spPr>
      </p:pic>
      <p:sp>
        <p:nvSpPr>
          <p:cNvPr id="8" name="Text 3"/>
          <p:cNvSpPr/>
          <p:nvPr/>
        </p:nvSpPr>
        <p:spPr>
          <a:xfrm>
            <a:off x="1731526" y="3885486"/>
            <a:ext cx="2597468" cy="324683"/>
          </a:xfrm>
          <a:prstGeom prst="rect">
            <a:avLst/>
          </a:prstGeom>
          <a:noFill/>
          <a:ln/>
        </p:spPr>
        <p:txBody>
          <a:bodyPr wrap="none" lIns="0" tIns="0" rIns="0" bIns="0" rtlCol="0" anchor="t"/>
          <a:lstStyle/>
          <a:p>
            <a:pPr marL="0" indent="0" algn="l">
              <a:lnSpc>
                <a:spcPts val="2550"/>
              </a:lnSpc>
              <a:buNone/>
            </a:pPr>
            <a:r>
              <a:rPr lang="en-US" sz="2000" dirty="0">
                <a:solidFill>
                  <a:srgbClr val="E2E6E9"/>
                </a:solidFill>
                <a:latin typeface="Merriweather" pitchFamily="34" charset="0"/>
                <a:ea typeface="Merriweather" pitchFamily="34" charset="-122"/>
                <a:cs typeface="Merriweather" pitchFamily="34" charset="-120"/>
              </a:rPr>
              <a:t>Keystroke Injection</a:t>
            </a:r>
            <a:endParaRPr lang="en-US" sz="2000" dirty="0"/>
          </a:p>
        </p:txBody>
      </p:sp>
      <p:sp>
        <p:nvSpPr>
          <p:cNvPr id="9" name="Text 4"/>
          <p:cNvSpPr/>
          <p:nvPr/>
        </p:nvSpPr>
        <p:spPr>
          <a:xfrm>
            <a:off x="1731526" y="4313992"/>
            <a:ext cx="6719888" cy="830818"/>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Once paired, the BLE Rubber Ducky emulates a standard keyboard. It then injects a predefined sequence of keystrokes at an incredibly fast rate, often too quick for human detection. This allows it to execute commands or scripts.</a:t>
            </a:r>
            <a:endParaRPr lang="en-US" sz="1350" dirty="0"/>
          </a:p>
        </p:txBody>
      </p:sp>
      <p:pic>
        <p:nvPicPr>
          <p:cNvPr id="10" name="Image 3" descr="preencoded.png"/>
          <p:cNvPicPr>
            <a:picLocks noChangeAspect="1"/>
          </p:cNvPicPr>
          <p:nvPr/>
        </p:nvPicPr>
        <p:blipFill>
          <a:blip r:embed="rId5"/>
          <a:stretch>
            <a:fillRect/>
          </a:stretch>
        </p:blipFill>
        <p:spPr>
          <a:xfrm>
            <a:off x="692587" y="5317927"/>
            <a:ext cx="865823" cy="1605558"/>
          </a:xfrm>
          <a:prstGeom prst="rect">
            <a:avLst/>
          </a:prstGeom>
        </p:spPr>
      </p:pic>
      <p:sp>
        <p:nvSpPr>
          <p:cNvPr id="11" name="Text 5"/>
          <p:cNvSpPr/>
          <p:nvPr/>
        </p:nvSpPr>
        <p:spPr>
          <a:xfrm>
            <a:off x="1731526" y="5491043"/>
            <a:ext cx="2682835" cy="324683"/>
          </a:xfrm>
          <a:prstGeom prst="rect">
            <a:avLst/>
          </a:prstGeom>
          <a:noFill/>
          <a:ln/>
        </p:spPr>
        <p:txBody>
          <a:bodyPr wrap="none" lIns="0" tIns="0" rIns="0" bIns="0" rtlCol="0" anchor="t"/>
          <a:lstStyle/>
          <a:p>
            <a:pPr marL="0" indent="0" algn="l">
              <a:lnSpc>
                <a:spcPts val="2550"/>
              </a:lnSpc>
              <a:buNone/>
            </a:pPr>
            <a:r>
              <a:rPr lang="en-US" sz="2000" dirty="0">
                <a:solidFill>
                  <a:srgbClr val="E2E6E9"/>
                </a:solidFill>
                <a:latin typeface="Merriweather" pitchFamily="34" charset="0"/>
                <a:ea typeface="Merriweather" pitchFamily="34" charset="-122"/>
                <a:cs typeface="Merriweather" pitchFamily="34" charset="-120"/>
              </a:rPr>
              <a:t>Interpreter Execution</a:t>
            </a:r>
            <a:endParaRPr lang="en-US" sz="2000" dirty="0"/>
          </a:p>
        </p:txBody>
      </p:sp>
      <p:sp>
        <p:nvSpPr>
          <p:cNvPr id="12" name="Text 6"/>
          <p:cNvSpPr/>
          <p:nvPr/>
        </p:nvSpPr>
        <p:spPr>
          <a:xfrm>
            <a:off x="1731526" y="5919549"/>
            <a:ext cx="6719888" cy="830818"/>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The injected keystrokes typically trigger the execution of a script or command-line interpreter (e.g., PowerShell on Windows). This interpreter then runs the attacker's payload, leveraging existing system utilities for malicious purposes.</a:t>
            </a:r>
            <a:endParaRPr lang="en-US" sz="1350" dirty="0"/>
          </a:p>
        </p:txBody>
      </p:sp>
      <p:pic>
        <p:nvPicPr>
          <p:cNvPr id="13" name="Picture 12">
            <a:extLst>
              <a:ext uri="{FF2B5EF4-FFF2-40B4-BE49-F238E27FC236}">
                <a16:creationId xmlns:a16="http://schemas.microsoft.com/office/drawing/2014/main" id="{35C16E89-965B-4A27-883D-4D93B76A2813}"/>
              </a:ext>
            </a:extLst>
          </p:cNvPr>
          <p:cNvPicPr>
            <a:picLocks noChangeAspect="1"/>
          </p:cNvPicPr>
          <p:nvPr/>
        </p:nvPicPr>
        <p:blipFill>
          <a:blip r:embed="rId6"/>
          <a:stretch>
            <a:fillRect/>
          </a:stretch>
        </p:blipFill>
        <p:spPr>
          <a:xfrm>
            <a:off x="9138844" y="0"/>
            <a:ext cx="5486400" cy="8229600"/>
          </a:xfrm>
          <a:prstGeom prst="rect">
            <a:avLst/>
          </a:prstGeom>
        </p:spPr>
      </p:pic>
      <p:sp>
        <p:nvSpPr>
          <p:cNvPr id="15" name="TextBox 14">
            <a:extLst>
              <a:ext uri="{FF2B5EF4-FFF2-40B4-BE49-F238E27FC236}">
                <a16:creationId xmlns:a16="http://schemas.microsoft.com/office/drawing/2014/main" id="{12A1A87A-17A3-443F-9FA5-7CFAE7CDF18A}"/>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11</a:t>
            </a:r>
            <a:endParaRPr lang="en-US" dirty="0"/>
          </a:p>
        </p:txBody>
      </p:sp>
    </p:spTree>
    <p:extLst>
      <p:ext uri="{BB962C8B-B14F-4D97-AF65-F5344CB8AC3E}">
        <p14:creationId xmlns:p14="http://schemas.microsoft.com/office/powerpoint/2010/main" val="3296333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242655"/>
            <a:ext cx="6535817"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Fileless Malware Concept</a:t>
            </a:r>
            <a:endParaRPr lang="en-US" sz="4250" dirty="0"/>
          </a:p>
        </p:txBody>
      </p:sp>
      <p:sp>
        <p:nvSpPr>
          <p:cNvPr id="3" name="Text 1"/>
          <p:cNvSpPr/>
          <p:nvPr/>
        </p:nvSpPr>
        <p:spPr>
          <a:xfrm>
            <a:off x="863798" y="2349341"/>
            <a:ext cx="12902803"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The BLE Rubber Ducky embodies the principle of fileless malware, a sophisticated and increasingly popular attack vector that avoids writing executable files to disk, making it harder to detect with traditional antivirus solutions.</a:t>
            </a:r>
            <a:endParaRPr lang="en-US" sz="1700" dirty="0"/>
          </a:p>
        </p:txBody>
      </p:sp>
      <p:sp>
        <p:nvSpPr>
          <p:cNvPr id="4" name="Shape 2"/>
          <p:cNvSpPr/>
          <p:nvPr/>
        </p:nvSpPr>
        <p:spPr>
          <a:xfrm>
            <a:off x="833318" y="3252787"/>
            <a:ext cx="60960" cy="3764518"/>
          </a:xfrm>
          <a:prstGeom prst="rect">
            <a:avLst/>
          </a:prstGeom>
          <a:solidFill>
            <a:srgbClr val="609DFF"/>
          </a:solidFill>
          <a:ln/>
        </p:spPr>
      </p:sp>
      <p:sp>
        <p:nvSpPr>
          <p:cNvPr id="5" name="Text 3"/>
          <p:cNvSpPr/>
          <p:nvPr/>
        </p:nvSpPr>
        <p:spPr>
          <a:xfrm>
            <a:off x="1140619" y="3283268"/>
            <a:ext cx="3239572" cy="404932"/>
          </a:xfrm>
          <a:prstGeom prst="rect">
            <a:avLst/>
          </a:prstGeom>
          <a:noFill/>
          <a:ln/>
        </p:spPr>
        <p:txBody>
          <a:bodyPr wrap="none" lIns="0" tIns="0" rIns="0" bIns="0" rtlCol="0" anchor="t"/>
          <a:lstStyle/>
          <a:p>
            <a:pPr marL="0" indent="0" algn="l">
              <a:lnSpc>
                <a:spcPts val="3150"/>
              </a:lnSpc>
              <a:buNone/>
            </a:pPr>
            <a:r>
              <a:rPr lang="en-US" sz="2550" dirty="0">
                <a:solidFill>
                  <a:srgbClr val="E2E6E9"/>
                </a:solidFill>
                <a:latin typeface="Merriweather" pitchFamily="34" charset="0"/>
                <a:ea typeface="Merriweather" pitchFamily="34" charset="-122"/>
                <a:cs typeface="Merriweather" pitchFamily="34" charset="-120"/>
              </a:rPr>
              <a:t>No Executable Files</a:t>
            </a:r>
            <a:endParaRPr lang="en-US" sz="2550" dirty="0"/>
          </a:p>
        </p:txBody>
      </p:sp>
      <p:sp>
        <p:nvSpPr>
          <p:cNvPr id="6" name="Text 4"/>
          <p:cNvSpPr/>
          <p:nvPr/>
        </p:nvSpPr>
        <p:spPr>
          <a:xfrm>
            <a:off x="1140619" y="3817739"/>
            <a:ext cx="3844171" cy="2418636"/>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Unlike conventional malware that relies on .exe or other executable files, fileless attacks operate entirely within memory. This significantly reduces their footprint and evades signature-based detection mechanisms.</a:t>
            </a:r>
            <a:endParaRPr lang="en-US" sz="1700" dirty="0"/>
          </a:p>
        </p:txBody>
      </p:sp>
      <p:sp>
        <p:nvSpPr>
          <p:cNvPr id="7" name="Shape 5"/>
          <p:cNvSpPr/>
          <p:nvPr/>
        </p:nvSpPr>
        <p:spPr>
          <a:xfrm>
            <a:off x="5224224" y="3252787"/>
            <a:ext cx="60960" cy="3764518"/>
          </a:xfrm>
          <a:prstGeom prst="rect">
            <a:avLst/>
          </a:prstGeom>
          <a:solidFill>
            <a:srgbClr val="609DFF"/>
          </a:solidFill>
          <a:ln/>
        </p:spPr>
      </p:sp>
      <p:sp>
        <p:nvSpPr>
          <p:cNvPr id="8" name="Text 6"/>
          <p:cNvSpPr/>
          <p:nvPr/>
        </p:nvSpPr>
        <p:spPr>
          <a:xfrm>
            <a:off x="5531525" y="3283268"/>
            <a:ext cx="3844171" cy="809863"/>
          </a:xfrm>
          <a:prstGeom prst="rect">
            <a:avLst/>
          </a:prstGeom>
          <a:noFill/>
          <a:ln/>
        </p:spPr>
        <p:txBody>
          <a:bodyPr wrap="square" lIns="0" tIns="0" rIns="0" bIns="0" rtlCol="0" anchor="t"/>
          <a:lstStyle/>
          <a:p>
            <a:pPr marL="0" indent="0" algn="l">
              <a:lnSpc>
                <a:spcPts val="3150"/>
              </a:lnSpc>
              <a:buNone/>
            </a:pPr>
            <a:r>
              <a:rPr lang="en-US" sz="2550" dirty="0">
                <a:solidFill>
                  <a:srgbClr val="E2E6E9"/>
                </a:solidFill>
                <a:latin typeface="Merriweather" pitchFamily="34" charset="0"/>
                <a:ea typeface="Merriweather" pitchFamily="34" charset="-122"/>
                <a:cs typeface="Merriweather" pitchFamily="34" charset="-120"/>
              </a:rPr>
              <a:t>Memory-Based Execution</a:t>
            </a:r>
            <a:endParaRPr lang="en-US" sz="2550" dirty="0"/>
          </a:p>
        </p:txBody>
      </p:sp>
      <p:sp>
        <p:nvSpPr>
          <p:cNvPr id="9" name="Text 7"/>
          <p:cNvSpPr/>
          <p:nvPr/>
        </p:nvSpPr>
        <p:spPr>
          <a:xfrm>
            <a:off x="5531525" y="4222671"/>
            <a:ext cx="3844171" cy="2418636"/>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The malicious payload is delivered and executed directly in the system's volatile memory. This ephemeral nature means that once the system is rebooted, traces of the malware often vanish, complicating forensic analysis.</a:t>
            </a:r>
            <a:endParaRPr lang="en-US" sz="1700" dirty="0"/>
          </a:p>
        </p:txBody>
      </p:sp>
      <p:sp>
        <p:nvSpPr>
          <p:cNvPr id="10" name="Shape 8"/>
          <p:cNvSpPr/>
          <p:nvPr/>
        </p:nvSpPr>
        <p:spPr>
          <a:xfrm>
            <a:off x="9615130" y="3252787"/>
            <a:ext cx="60960" cy="3764518"/>
          </a:xfrm>
          <a:prstGeom prst="rect">
            <a:avLst/>
          </a:prstGeom>
          <a:solidFill>
            <a:srgbClr val="609DFF"/>
          </a:solidFill>
          <a:ln/>
        </p:spPr>
      </p:sp>
      <p:sp>
        <p:nvSpPr>
          <p:cNvPr id="11" name="Text 9"/>
          <p:cNvSpPr/>
          <p:nvPr/>
        </p:nvSpPr>
        <p:spPr>
          <a:xfrm>
            <a:off x="9922431" y="3283268"/>
            <a:ext cx="3844171" cy="809863"/>
          </a:xfrm>
          <a:prstGeom prst="rect">
            <a:avLst/>
          </a:prstGeom>
          <a:noFill/>
          <a:ln/>
        </p:spPr>
        <p:txBody>
          <a:bodyPr wrap="square" lIns="0" tIns="0" rIns="0" bIns="0" rtlCol="0" anchor="t"/>
          <a:lstStyle/>
          <a:p>
            <a:pPr marL="0" indent="0" algn="l">
              <a:lnSpc>
                <a:spcPts val="3150"/>
              </a:lnSpc>
              <a:buNone/>
            </a:pPr>
            <a:r>
              <a:rPr lang="en-US" sz="2550" dirty="0">
                <a:solidFill>
                  <a:srgbClr val="E2E6E9"/>
                </a:solidFill>
                <a:latin typeface="Merriweather" pitchFamily="34" charset="0"/>
                <a:ea typeface="Merriweather" pitchFamily="34" charset="-122"/>
                <a:cs typeface="Merriweather" pitchFamily="34" charset="-120"/>
              </a:rPr>
              <a:t>Living-off-the-Land (LotL)</a:t>
            </a:r>
            <a:endParaRPr lang="en-US" sz="2550" dirty="0"/>
          </a:p>
        </p:txBody>
      </p:sp>
      <p:sp>
        <p:nvSpPr>
          <p:cNvPr id="12" name="Text 10"/>
          <p:cNvSpPr/>
          <p:nvPr/>
        </p:nvSpPr>
        <p:spPr>
          <a:xfrm>
            <a:off x="9922431" y="4222671"/>
            <a:ext cx="3844171" cy="276415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This technique involves using legitimate, pre-installed tools and utilities already present on the victim's system (e.g., PowerShell, WMI, PsExec). By "living off the land," attackers blend in with normal system activity, making detection extremely challenging.</a:t>
            </a:r>
            <a:endParaRPr lang="en-US" sz="1700" dirty="0"/>
          </a:p>
        </p:txBody>
      </p:sp>
      <p:pic>
        <p:nvPicPr>
          <p:cNvPr id="13" name="Picture 12">
            <a:extLst>
              <a:ext uri="{FF2B5EF4-FFF2-40B4-BE49-F238E27FC236}">
                <a16:creationId xmlns:a16="http://schemas.microsoft.com/office/drawing/2014/main" id="{6E4D0997-92DD-4A20-80F1-F826D721FF8C}"/>
              </a:ext>
            </a:extLst>
          </p:cNvPr>
          <p:cNvPicPr>
            <a:picLocks noChangeAspect="1"/>
          </p:cNvPicPr>
          <p:nvPr/>
        </p:nvPicPr>
        <p:blipFill>
          <a:blip r:embed="rId3"/>
          <a:stretch>
            <a:fillRect/>
          </a:stretch>
        </p:blipFill>
        <p:spPr>
          <a:xfrm>
            <a:off x="12785389" y="7686892"/>
            <a:ext cx="1732716" cy="454207"/>
          </a:xfrm>
          <a:prstGeom prst="rect">
            <a:avLst/>
          </a:prstGeom>
        </p:spPr>
      </p:pic>
      <p:sp>
        <p:nvSpPr>
          <p:cNvPr id="14" name="TextBox 13">
            <a:extLst>
              <a:ext uri="{FF2B5EF4-FFF2-40B4-BE49-F238E27FC236}">
                <a16:creationId xmlns:a16="http://schemas.microsoft.com/office/drawing/2014/main" id="{E36ECE03-1B2E-4259-9508-950B418F7FEB}"/>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12</a:t>
            </a:r>
            <a:endParaRPr lang="en-US" dirty="0"/>
          </a:p>
        </p:txBody>
      </p:sp>
    </p:spTree>
    <p:extLst>
      <p:ext uri="{BB962C8B-B14F-4D97-AF65-F5344CB8AC3E}">
        <p14:creationId xmlns:p14="http://schemas.microsoft.com/office/powerpoint/2010/main" val="2184299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66362" y="464939"/>
            <a:ext cx="7344847" cy="396597"/>
          </a:xfrm>
          <a:prstGeom prst="rect">
            <a:avLst/>
          </a:prstGeom>
          <a:noFill/>
          <a:ln/>
        </p:spPr>
        <p:txBody>
          <a:bodyPr wrap="none" lIns="0" tIns="0" rIns="0" bIns="0" rtlCol="0" anchor="t"/>
          <a:lstStyle/>
          <a:p>
            <a:pPr marL="0" indent="0" algn="l">
              <a:lnSpc>
                <a:spcPts val="3100"/>
              </a:lnSpc>
              <a:buNone/>
            </a:pPr>
            <a:r>
              <a:rPr lang="en-US" sz="2450" dirty="0">
                <a:solidFill>
                  <a:srgbClr val="F5F0F0"/>
                </a:solidFill>
                <a:latin typeface="Merriweather" pitchFamily="34" charset="0"/>
                <a:ea typeface="Merriweather" pitchFamily="34" charset="-122"/>
                <a:cs typeface="Merriweather" pitchFamily="34" charset="-120"/>
              </a:rPr>
              <a:t>Security Analysis: Defenses Against HID Attacks</a:t>
            </a:r>
            <a:endParaRPr lang="en-US" sz="2450" dirty="0"/>
          </a:p>
        </p:txBody>
      </p:sp>
      <p:sp>
        <p:nvSpPr>
          <p:cNvPr id="3" name="Text 1"/>
          <p:cNvSpPr/>
          <p:nvPr/>
        </p:nvSpPr>
        <p:spPr>
          <a:xfrm>
            <a:off x="466362" y="928151"/>
            <a:ext cx="8339614" cy="406003"/>
          </a:xfrm>
          <a:prstGeom prst="rect">
            <a:avLst/>
          </a:prstGeom>
          <a:noFill/>
          <a:ln/>
        </p:spPr>
        <p:txBody>
          <a:bodyPr wrap="square" lIns="0" tIns="0" rIns="0" bIns="0" rtlCol="0" anchor="t"/>
          <a:lstStyle/>
          <a:p>
            <a:pPr marL="0" indent="0" algn="l">
              <a:lnSpc>
                <a:spcPts val="1550"/>
              </a:lnSpc>
              <a:buNone/>
            </a:pPr>
            <a:r>
              <a:rPr lang="en-US" sz="1200" dirty="0">
                <a:solidFill>
                  <a:srgbClr val="E2E6E9"/>
                </a:solidFill>
                <a:latin typeface="Merriweather" pitchFamily="34" charset="0"/>
                <a:ea typeface="Merriweather" pitchFamily="34" charset="-122"/>
                <a:cs typeface="Merriweather" pitchFamily="34" charset="-120"/>
              </a:rPr>
              <a:t>Understanding the defensive capabilities against HID attacks, particularly those involving devices like the BLE Rubber Ducky, is crucial. We examined the effectiveness of common security measures such as Windows Defender, AMSI, and behavioral detection.</a:t>
            </a:r>
            <a:endParaRPr lang="en-US" sz="1200" dirty="0"/>
          </a:p>
        </p:txBody>
      </p:sp>
      <p:pic>
        <p:nvPicPr>
          <p:cNvPr id="4" name="Image 0" descr="preencoded.png"/>
          <p:cNvPicPr>
            <a:picLocks noChangeAspect="1"/>
          </p:cNvPicPr>
          <p:nvPr/>
        </p:nvPicPr>
        <p:blipFill>
          <a:blip r:embed="rId3"/>
          <a:stretch>
            <a:fillRect/>
          </a:stretch>
        </p:blipFill>
        <p:spPr>
          <a:xfrm>
            <a:off x="3145393" y="1806773"/>
            <a:ext cx="3498057" cy="3498057"/>
          </a:xfrm>
          <a:prstGeom prst="rect">
            <a:avLst/>
          </a:prstGeom>
        </p:spPr>
      </p:pic>
      <p:sp>
        <p:nvSpPr>
          <p:cNvPr id="5" name="Text 2"/>
          <p:cNvSpPr/>
          <p:nvPr/>
        </p:nvSpPr>
        <p:spPr>
          <a:xfrm>
            <a:off x="3145393" y="5590342"/>
            <a:ext cx="1586270" cy="198239"/>
          </a:xfrm>
          <a:prstGeom prst="rect">
            <a:avLst/>
          </a:prstGeom>
          <a:noFill/>
          <a:ln/>
        </p:spPr>
        <p:txBody>
          <a:bodyPr wrap="none" lIns="0" tIns="0" rIns="0" bIns="0" rtlCol="0" anchor="t"/>
          <a:lstStyle/>
          <a:p>
            <a:pPr marL="0" indent="0" algn="l">
              <a:lnSpc>
                <a:spcPts val="1550"/>
              </a:lnSpc>
              <a:buNone/>
            </a:pPr>
            <a:r>
              <a:rPr lang="en-US" sz="1400" dirty="0">
                <a:solidFill>
                  <a:srgbClr val="F5F0F0"/>
                </a:solidFill>
                <a:latin typeface="Merriweather" pitchFamily="34" charset="0"/>
                <a:ea typeface="Merriweather" pitchFamily="34" charset="-122"/>
                <a:cs typeface="Merriweather" pitchFamily="34" charset="-120"/>
              </a:rPr>
              <a:t>Windows Defender</a:t>
            </a:r>
            <a:endParaRPr lang="en-US" sz="1400" dirty="0"/>
          </a:p>
        </p:txBody>
      </p:sp>
      <p:sp>
        <p:nvSpPr>
          <p:cNvPr id="6" name="Text 3"/>
          <p:cNvSpPr/>
          <p:nvPr/>
        </p:nvSpPr>
        <p:spPr>
          <a:xfrm>
            <a:off x="3145393" y="5915383"/>
            <a:ext cx="4015026" cy="1015008"/>
          </a:xfrm>
          <a:prstGeom prst="rect">
            <a:avLst/>
          </a:prstGeom>
          <a:noFill/>
          <a:ln/>
        </p:spPr>
        <p:txBody>
          <a:bodyPr wrap="square" lIns="0" tIns="0" rIns="0" bIns="0" rtlCol="0" anchor="t"/>
          <a:lstStyle/>
          <a:p>
            <a:pPr marL="0" indent="0" algn="l">
              <a:lnSpc>
                <a:spcPts val="1550"/>
              </a:lnSpc>
              <a:buNone/>
            </a:pPr>
            <a:r>
              <a:rPr lang="en-US" sz="1400" dirty="0">
                <a:solidFill>
                  <a:srgbClr val="E2E6E9"/>
                </a:solidFill>
                <a:latin typeface="Merriweather" pitchFamily="34" charset="0"/>
                <a:ea typeface="Merriweather" pitchFamily="34" charset="-122"/>
                <a:cs typeface="Merriweather" pitchFamily="34" charset="-120"/>
              </a:rPr>
              <a:t>While a robust antivirus, Windows Defender primarily focuses on signature-based detection. Its effectiveness against fileless attacks and keystroke injection can be limited, as it often struggles to identify malicious behavior that doesn't involve known file signatures.</a:t>
            </a:r>
            <a:endParaRPr lang="en-US" sz="1400" dirty="0"/>
          </a:p>
        </p:txBody>
      </p:sp>
      <p:pic>
        <p:nvPicPr>
          <p:cNvPr id="7" name="Image 1" descr="preencoded.png"/>
          <p:cNvPicPr>
            <a:picLocks noChangeAspect="1"/>
          </p:cNvPicPr>
          <p:nvPr/>
        </p:nvPicPr>
        <p:blipFill>
          <a:blip r:embed="rId4"/>
          <a:stretch>
            <a:fillRect/>
          </a:stretch>
        </p:blipFill>
        <p:spPr>
          <a:xfrm>
            <a:off x="7477601" y="1806773"/>
            <a:ext cx="3498057" cy="3498057"/>
          </a:xfrm>
          <a:prstGeom prst="rect">
            <a:avLst/>
          </a:prstGeom>
        </p:spPr>
      </p:pic>
      <p:sp>
        <p:nvSpPr>
          <p:cNvPr id="8" name="Text 4"/>
          <p:cNvSpPr/>
          <p:nvPr/>
        </p:nvSpPr>
        <p:spPr>
          <a:xfrm>
            <a:off x="7477601" y="5590342"/>
            <a:ext cx="2744629" cy="198239"/>
          </a:xfrm>
          <a:prstGeom prst="rect">
            <a:avLst/>
          </a:prstGeom>
          <a:noFill/>
          <a:ln/>
        </p:spPr>
        <p:txBody>
          <a:bodyPr wrap="none" lIns="0" tIns="0" rIns="0" bIns="0" rtlCol="0" anchor="t"/>
          <a:lstStyle/>
          <a:p>
            <a:pPr marL="0" indent="0" algn="l">
              <a:lnSpc>
                <a:spcPts val="1550"/>
              </a:lnSpc>
              <a:buNone/>
            </a:pPr>
            <a:r>
              <a:rPr lang="en-US" sz="1400" dirty="0">
                <a:solidFill>
                  <a:srgbClr val="F5F0F0"/>
                </a:solidFill>
                <a:latin typeface="Merriweather" pitchFamily="34" charset="0"/>
                <a:ea typeface="Merriweather" pitchFamily="34" charset="-122"/>
                <a:cs typeface="Merriweather" pitchFamily="34" charset="-120"/>
              </a:rPr>
              <a:t>AMSI (Anti-Malware Scan Interface)</a:t>
            </a:r>
            <a:endParaRPr lang="en-US" sz="1400" dirty="0"/>
          </a:p>
        </p:txBody>
      </p:sp>
      <p:sp>
        <p:nvSpPr>
          <p:cNvPr id="9" name="Text 5"/>
          <p:cNvSpPr/>
          <p:nvPr/>
        </p:nvSpPr>
        <p:spPr>
          <a:xfrm>
            <a:off x="7477601" y="5915383"/>
            <a:ext cx="4015026" cy="1015008"/>
          </a:xfrm>
          <a:prstGeom prst="rect">
            <a:avLst/>
          </a:prstGeom>
          <a:noFill/>
          <a:ln/>
        </p:spPr>
        <p:txBody>
          <a:bodyPr wrap="square" lIns="0" tIns="0" rIns="0" bIns="0" rtlCol="0" anchor="t"/>
          <a:lstStyle/>
          <a:p>
            <a:pPr marL="0" indent="0" algn="l">
              <a:lnSpc>
                <a:spcPts val="1550"/>
              </a:lnSpc>
              <a:buNone/>
            </a:pPr>
            <a:r>
              <a:rPr lang="en-US" sz="1400" dirty="0">
                <a:solidFill>
                  <a:srgbClr val="E2E6E9"/>
                </a:solidFill>
                <a:latin typeface="Merriweather" pitchFamily="34" charset="0"/>
                <a:ea typeface="Merriweather" pitchFamily="34" charset="-122"/>
                <a:cs typeface="Merriweather" pitchFamily="34" charset="-120"/>
              </a:rPr>
              <a:t>AMSI provides a crucial layer of defense by allowing applications to integrate with installed anti-malware products. It scans script contents and other data at runtime, even when executed in memory, offering better protection against fileless threats like PowerShell scripts used by the Rubber Ducky.</a:t>
            </a:r>
            <a:endParaRPr lang="en-US" sz="1400" dirty="0"/>
          </a:p>
        </p:txBody>
      </p:sp>
      <p:sp>
        <p:nvSpPr>
          <p:cNvPr id="10" name="Text 6"/>
          <p:cNvSpPr/>
          <p:nvPr/>
        </p:nvSpPr>
        <p:spPr>
          <a:xfrm>
            <a:off x="3145393" y="7561540"/>
            <a:ext cx="8339614" cy="203002"/>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Ultimately, a multi-layered approach incorporating behavioral analysis proves most effective against these sophisticated attacks.</a:t>
            </a:r>
            <a:endParaRPr lang="en-US" sz="950" dirty="0"/>
          </a:p>
        </p:txBody>
      </p:sp>
      <p:pic>
        <p:nvPicPr>
          <p:cNvPr id="11" name="Picture 10">
            <a:extLst>
              <a:ext uri="{FF2B5EF4-FFF2-40B4-BE49-F238E27FC236}">
                <a16:creationId xmlns:a16="http://schemas.microsoft.com/office/drawing/2014/main" id="{11AE007F-9EC5-486C-B007-13D266105D89}"/>
              </a:ext>
            </a:extLst>
          </p:cNvPr>
          <p:cNvPicPr>
            <a:picLocks noChangeAspect="1"/>
          </p:cNvPicPr>
          <p:nvPr/>
        </p:nvPicPr>
        <p:blipFill>
          <a:blip r:embed="rId5"/>
          <a:stretch>
            <a:fillRect/>
          </a:stretch>
        </p:blipFill>
        <p:spPr>
          <a:xfrm>
            <a:off x="12785389" y="7686892"/>
            <a:ext cx="1732716" cy="454207"/>
          </a:xfrm>
          <a:prstGeom prst="rect">
            <a:avLst/>
          </a:prstGeom>
        </p:spPr>
      </p:pic>
      <p:sp>
        <p:nvSpPr>
          <p:cNvPr id="12" name="TextBox 11">
            <a:extLst>
              <a:ext uri="{FF2B5EF4-FFF2-40B4-BE49-F238E27FC236}">
                <a16:creationId xmlns:a16="http://schemas.microsoft.com/office/drawing/2014/main" id="{8E446D95-E2DA-4DE2-991D-DC49105BF19E}"/>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13</a:t>
            </a:r>
            <a:endParaRPr lang="en-US" dirty="0"/>
          </a:p>
        </p:txBody>
      </p:sp>
    </p:spTree>
    <p:extLst>
      <p:ext uri="{BB962C8B-B14F-4D97-AF65-F5344CB8AC3E}">
        <p14:creationId xmlns:p14="http://schemas.microsoft.com/office/powerpoint/2010/main" val="337611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923925"/>
            <a:ext cx="6428661"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Obfuscation Observation</a:t>
            </a:r>
            <a:endParaRPr lang="en-US" sz="4250" dirty="0"/>
          </a:p>
        </p:txBody>
      </p:sp>
      <p:sp>
        <p:nvSpPr>
          <p:cNvPr id="3" name="Text 1"/>
          <p:cNvSpPr/>
          <p:nvPr/>
        </p:nvSpPr>
        <p:spPr>
          <a:xfrm>
            <a:off x="863798" y="2030611"/>
            <a:ext cx="12902803"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Attackers frequently employ obfuscation techniques to mask the true intent of their payloads, making detection even more difficult. We observed how these methods impact security tools.</a:t>
            </a:r>
            <a:endParaRPr lang="en-US" sz="1700" dirty="0"/>
          </a:p>
        </p:txBody>
      </p:sp>
      <p:sp>
        <p:nvSpPr>
          <p:cNvPr id="4" name="Shape 2"/>
          <p:cNvSpPr/>
          <p:nvPr/>
        </p:nvSpPr>
        <p:spPr>
          <a:xfrm>
            <a:off x="863798" y="3288387"/>
            <a:ext cx="4156948" cy="4017169"/>
          </a:xfrm>
          <a:prstGeom prst="roundRect">
            <a:avLst>
              <a:gd name="adj" fmla="val 3642"/>
            </a:avLst>
          </a:prstGeom>
          <a:solidFill>
            <a:srgbClr val="09151A">
              <a:alpha val="95000"/>
            </a:srgbClr>
          </a:solidFill>
          <a:ln/>
        </p:spPr>
      </p:sp>
      <p:sp>
        <p:nvSpPr>
          <p:cNvPr id="5" name="Shape 3"/>
          <p:cNvSpPr/>
          <p:nvPr/>
        </p:nvSpPr>
        <p:spPr>
          <a:xfrm>
            <a:off x="863798" y="3257907"/>
            <a:ext cx="4156948" cy="121920"/>
          </a:xfrm>
          <a:prstGeom prst="roundRect">
            <a:avLst>
              <a:gd name="adj" fmla="val 74402"/>
            </a:avLst>
          </a:prstGeom>
          <a:solidFill>
            <a:srgbClr val="609DFF"/>
          </a:solidFill>
          <a:ln/>
        </p:spPr>
      </p:sp>
      <p:sp>
        <p:nvSpPr>
          <p:cNvPr id="6" name="Shape 4"/>
          <p:cNvSpPr/>
          <p:nvPr/>
        </p:nvSpPr>
        <p:spPr>
          <a:xfrm>
            <a:off x="2618363" y="2964537"/>
            <a:ext cx="647819" cy="647819"/>
          </a:xfrm>
          <a:prstGeom prst="roundRect">
            <a:avLst>
              <a:gd name="adj" fmla="val 141151"/>
            </a:avLst>
          </a:prstGeom>
          <a:solidFill>
            <a:srgbClr val="609DFF"/>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2673" y="3158847"/>
            <a:ext cx="259080" cy="259080"/>
          </a:xfrm>
          <a:prstGeom prst="rect">
            <a:avLst/>
          </a:prstGeom>
        </p:spPr>
      </p:pic>
      <p:sp>
        <p:nvSpPr>
          <p:cNvPr id="8" name="Text 5"/>
          <p:cNvSpPr/>
          <p:nvPr/>
        </p:nvSpPr>
        <p:spPr>
          <a:xfrm>
            <a:off x="1110139" y="3828217"/>
            <a:ext cx="3543181"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Changes Script Appearance</a:t>
            </a:r>
            <a:endParaRPr lang="en-US" sz="2100" dirty="0"/>
          </a:p>
        </p:txBody>
      </p:sp>
      <p:sp>
        <p:nvSpPr>
          <p:cNvPr id="9" name="Text 6"/>
          <p:cNvSpPr/>
          <p:nvPr/>
        </p:nvSpPr>
        <p:spPr>
          <a:xfrm>
            <a:off x="1110139" y="4295061"/>
            <a:ext cx="3664268" cy="276415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Obfuscation transforms the original script into an unreadable format using various encoding, encryption, or code manipulation techniques. This makes static analysis challenging, as the code no longer resembles its original, detectable form.</a:t>
            </a:r>
            <a:endParaRPr lang="en-US" sz="1700" dirty="0"/>
          </a:p>
        </p:txBody>
      </p:sp>
      <p:sp>
        <p:nvSpPr>
          <p:cNvPr id="10" name="Shape 7"/>
          <p:cNvSpPr/>
          <p:nvPr/>
        </p:nvSpPr>
        <p:spPr>
          <a:xfrm>
            <a:off x="5236607" y="3288387"/>
            <a:ext cx="4157067" cy="4017169"/>
          </a:xfrm>
          <a:prstGeom prst="roundRect">
            <a:avLst>
              <a:gd name="adj" fmla="val 3642"/>
            </a:avLst>
          </a:prstGeom>
          <a:solidFill>
            <a:srgbClr val="09151A">
              <a:alpha val="95000"/>
            </a:srgbClr>
          </a:solidFill>
          <a:ln/>
        </p:spPr>
      </p:sp>
      <p:sp>
        <p:nvSpPr>
          <p:cNvPr id="11" name="Shape 8"/>
          <p:cNvSpPr/>
          <p:nvPr/>
        </p:nvSpPr>
        <p:spPr>
          <a:xfrm>
            <a:off x="5236607" y="3257907"/>
            <a:ext cx="4157067" cy="121920"/>
          </a:xfrm>
          <a:prstGeom prst="roundRect">
            <a:avLst>
              <a:gd name="adj" fmla="val 74402"/>
            </a:avLst>
          </a:prstGeom>
          <a:solidFill>
            <a:srgbClr val="609DFF"/>
          </a:solidFill>
          <a:ln/>
        </p:spPr>
      </p:sp>
      <p:sp>
        <p:nvSpPr>
          <p:cNvPr id="12" name="Shape 9"/>
          <p:cNvSpPr/>
          <p:nvPr/>
        </p:nvSpPr>
        <p:spPr>
          <a:xfrm>
            <a:off x="6991171" y="2964537"/>
            <a:ext cx="647819" cy="647819"/>
          </a:xfrm>
          <a:prstGeom prst="roundRect">
            <a:avLst>
              <a:gd name="adj" fmla="val 141151"/>
            </a:avLst>
          </a:prstGeom>
          <a:solidFill>
            <a:srgbClr val="609DFF"/>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5481" y="3158847"/>
            <a:ext cx="259080" cy="259080"/>
          </a:xfrm>
          <a:prstGeom prst="rect">
            <a:avLst/>
          </a:prstGeom>
        </p:spPr>
      </p:pic>
      <p:sp>
        <p:nvSpPr>
          <p:cNvPr id="14" name="Text 10"/>
          <p:cNvSpPr/>
          <p:nvPr/>
        </p:nvSpPr>
        <p:spPr>
          <a:xfrm>
            <a:off x="5482947" y="3828217"/>
            <a:ext cx="3176230"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Behavior Still Detectable</a:t>
            </a:r>
            <a:endParaRPr lang="en-US" sz="2100" dirty="0"/>
          </a:p>
        </p:txBody>
      </p:sp>
      <p:sp>
        <p:nvSpPr>
          <p:cNvPr id="15" name="Text 11"/>
          <p:cNvSpPr/>
          <p:nvPr/>
        </p:nvSpPr>
        <p:spPr>
          <a:xfrm>
            <a:off x="5482947" y="4295061"/>
            <a:ext cx="3664387" cy="276415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Despite obfuscation, the underlying behavior of the malicious script often remains the same. When executed, it still performs actions like launching system tools or making network connections, which can be flagged by advanced detection systems.</a:t>
            </a:r>
            <a:endParaRPr lang="en-US" sz="1700" dirty="0"/>
          </a:p>
        </p:txBody>
      </p:sp>
      <p:sp>
        <p:nvSpPr>
          <p:cNvPr id="16" name="Shape 12"/>
          <p:cNvSpPr/>
          <p:nvPr/>
        </p:nvSpPr>
        <p:spPr>
          <a:xfrm>
            <a:off x="9609534" y="3288387"/>
            <a:ext cx="4157067" cy="4017169"/>
          </a:xfrm>
          <a:prstGeom prst="roundRect">
            <a:avLst>
              <a:gd name="adj" fmla="val 3642"/>
            </a:avLst>
          </a:prstGeom>
          <a:solidFill>
            <a:srgbClr val="09151A">
              <a:alpha val="95000"/>
            </a:srgbClr>
          </a:solidFill>
          <a:ln/>
        </p:spPr>
      </p:sp>
      <p:sp>
        <p:nvSpPr>
          <p:cNvPr id="17" name="Shape 13"/>
          <p:cNvSpPr/>
          <p:nvPr/>
        </p:nvSpPr>
        <p:spPr>
          <a:xfrm>
            <a:off x="9609534" y="3257907"/>
            <a:ext cx="4157067" cy="121920"/>
          </a:xfrm>
          <a:prstGeom prst="roundRect">
            <a:avLst>
              <a:gd name="adj" fmla="val 74402"/>
            </a:avLst>
          </a:prstGeom>
          <a:solidFill>
            <a:srgbClr val="609DFF"/>
          </a:solidFill>
          <a:ln/>
        </p:spPr>
      </p:sp>
      <p:sp>
        <p:nvSpPr>
          <p:cNvPr id="18" name="Shape 14"/>
          <p:cNvSpPr/>
          <p:nvPr/>
        </p:nvSpPr>
        <p:spPr>
          <a:xfrm>
            <a:off x="11364099" y="2964537"/>
            <a:ext cx="647819" cy="647819"/>
          </a:xfrm>
          <a:prstGeom prst="roundRect">
            <a:avLst>
              <a:gd name="adj" fmla="val 141151"/>
            </a:avLst>
          </a:prstGeom>
          <a:solidFill>
            <a:srgbClr val="609DFF"/>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58409" y="3158847"/>
            <a:ext cx="259080" cy="259080"/>
          </a:xfrm>
          <a:prstGeom prst="rect">
            <a:avLst/>
          </a:prstGeom>
        </p:spPr>
      </p:pic>
      <p:sp>
        <p:nvSpPr>
          <p:cNvPr id="20" name="Text 15"/>
          <p:cNvSpPr/>
          <p:nvPr/>
        </p:nvSpPr>
        <p:spPr>
          <a:xfrm>
            <a:off x="9855875" y="3828217"/>
            <a:ext cx="3365063"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Runtime Analysis Matters</a:t>
            </a:r>
            <a:endParaRPr lang="en-US" sz="2100" dirty="0"/>
          </a:p>
        </p:txBody>
      </p:sp>
      <p:sp>
        <p:nvSpPr>
          <p:cNvPr id="21" name="Text 16"/>
          <p:cNvSpPr/>
          <p:nvPr/>
        </p:nvSpPr>
        <p:spPr>
          <a:xfrm>
            <a:off x="9855875" y="4295061"/>
            <a:ext cx="3664387" cy="276415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This highlights the importance of runtime analysis. Instead of relying solely on static signatures, security solutions that monitor system calls, process activity, and network traffic during execution are more effective at identifying obfuscated threats.</a:t>
            </a:r>
            <a:endParaRPr lang="en-US" sz="1700" dirty="0"/>
          </a:p>
        </p:txBody>
      </p:sp>
      <p:pic>
        <p:nvPicPr>
          <p:cNvPr id="22" name="Picture 21">
            <a:extLst>
              <a:ext uri="{FF2B5EF4-FFF2-40B4-BE49-F238E27FC236}">
                <a16:creationId xmlns:a16="http://schemas.microsoft.com/office/drawing/2014/main" id="{9EE49B53-6669-45E6-8A7D-06A3F3B30DE3}"/>
              </a:ext>
            </a:extLst>
          </p:cNvPr>
          <p:cNvPicPr>
            <a:picLocks noChangeAspect="1"/>
          </p:cNvPicPr>
          <p:nvPr/>
        </p:nvPicPr>
        <p:blipFill>
          <a:blip r:embed="rId9"/>
          <a:stretch>
            <a:fillRect/>
          </a:stretch>
        </p:blipFill>
        <p:spPr>
          <a:xfrm>
            <a:off x="12785389" y="7686892"/>
            <a:ext cx="1732716" cy="454207"/>
          </a:xfrm>
          <a:prstGeom prst="rect">
            <a:avLst/>
          </a:prstGeom>
        </p:spPr>
      </p:pic>
      <p:sp>
        <p:nvSpPr>
          <p:cNvPr id="23" name="TextBox 22">
            <a:extLst>
              <a:ext uri="{FF2B5EF4-FFF2-40B4-BE49-F238E27FC236}">
                <a16:creationId xmlns:a16="http://schemas.microsoft.com/office/drawing/2014/main" id="{AFA37702-D566-4A64-806A-CDB00FC40799}"/>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14</a:t>
            </a:r>
            <a:endParaRPr lang="en-US" dirty="0"/>
          </a:p>
        </p:txBody>
      </p:sp>
    </p:spTree>
    <p:extLst>
      <p:ext uri="{BB962C8B-B14F-4D97-AF65-F5344CB8AC3E}">
        <p14:creationId xmlns:p14="http://schemas.microsoft.com/office/powerpoint/2010/main" val="3554359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63999" y="1652707"/>
            <a:ext cx="7908488" cy="440650"/>
          </a:xfrm>
          <a:prstGeom prst="rect">
            <a:avLst/>
          </a:prstGeom>
          <a:noFill/>
          <a:ln/>
        </p:spPr>
        <p:txBody>
          <a:bodyPr wrap="none" lIns="0" tIns="0" rIns="0" bIns="0" rtlCol="0" anchor="t"/>
          <a:lstStyle/>
          <a:p>
            <a:pPr marL="0" indent="0" algn="l">
              <a:lnSpc>
                <a:spcPts val="3450"/>
              </a:lnSpc>
              <a:buNone/>
            </a:pPr>
            <a:r>
              <a:rPr lang="en-US" sz="2750" dirty="0">
                <a:solidFill>
                  <a:srgbClr val="F5F0F0"/>
                </a:solidFill>
                <a:latin typeface="Merriweather" pitchFamily="34" charset="0"/>
                <a:ea typeface="Merriweather" pitchFamily="34" charset="-122"/>
                <a:cs typeface="Merriweather" pitchFamily="34" charset="-120"/>
              </a:rPr>
              <a:t>Ethical Considerations &amp; Responsible Research</a:t>
            </a:r>
            <a:endParaRPr lang="en-US" sz="2750" dirty="0"/>
          </a:p>
        </p:txBody>
      </p:sp>
      <p:sp>
        <p:nvSpPr>
          <p:cNvPr id="4" name="Text 1"/>
          <p:cNvSpPr/>
          <p:nvPr/>
        </p:nvSpPr>
        <p:spPr>
          <a:xfrm>
            <a:off x="563999" y="2304812"/>
            <a:ext cx="8016002" cy="451009"/>
          </a:xfrm>
          <a:prstGeom prst="rect">
            <a:avLst/>
          </a:prstGeom>
          <a:noFill/>
          <a:ln/>
        </p:spPr>
        <p:txBody>
          <a:bodyPr wrap="square" lIns="0" tIns="0" rIns="0" bIns="0" rtlCol="0" anchor="t"/>
          <a:lstStyle/>
          <a:p>
            <a:pPr marL="0" indent="0" algn="l">
              <a:lnSpc>
                <a:spcPts val="1750"/>
              </a:lnSpc>
              <a:buNone/>
            </a:pPr>
            <a:r>
              <a:rPr lang="en-US" sz="1300" dirty="0">
                <a:solidFill>
                  <a:srgbClr val="E2E6E9"/>
                </a:solidFill>
                <a:latin typeface="Merriweather" pitchFamily="34" charset="0"/>
                <a:ea typeface="Merriweather" pitchFamily="34" charset="-122"/>
                <a:cs typeface="Merriweather" pitchFamily="34" charset="-120"/>
              </a:rPr>
              <a:t>Our project strictly adhered to ethical guidelines to ensure responsible research. Simulating attacks requires careful controls to prevent unintended harm and maintain integrity.</a:t>
            </a:r>
            <a:endParaRPr lang="en-US" sz="1300" dirty="0"/>
          </a:p>
        </p:txBody>
      </p:sp>
      <p:sp>
        <p:nvSpPr>
          <p:cNvPr id="5" name="Shape 2"/>
          <p:cNvSpPr/>
          <p:nvPr/>
        </p:nvSpPr>
        <p:spPr>
          <a:xfrm>
            <a:off x="563999" y="2914412"/>
            <a:ext cx="3937516" cy="2098953"/>
          </a:xfrm>
          <a:prstGeom prst="roundRect">
            <a:avLst>
              <a:gd name="adj" fmla="val 2822"/>
            </a:avLst>
          </a:prstGeom>
          <a:solidFill>
            <a:srgbClr val="09151A">
              <a:alpha val="95000"/>
            </a:srgbClr>
          </a:solidFill>
          <a:ln w="15240">
            <a:solidFill>
              <a:srgbClr val="194A99"/>
            </a:solidFill>
            <a:prstDash val="solid"/>
          </a:ln>
        </p:spPr>
      </p:sp>
      <p:pic>
        <p:nvPicPr>
          <p:cNvPr id="6" name="Image 1" descr="preencoded.png"/>
          <p:cNvPicPr>
            <a:picLocks noChangeAspect="1"/>
          </p:cNvPicPr>
          <p:nvPr/>
        </p:nvPicPr>
        <p:blipFill>
          <a:blip r:embed="rId3"/>
          <a:stretch>
            <a:fillRect/>
          </a:stretch>
        </p:blipFill>
        <p:spPr>
          <a:xfrm>
            <a:off x="494705" y="2845118"/>
            <a:ext cx="169188" cy="169188"/>
          </a:xfrm>
          <a:prstGeom prst="rect">
            <a:avLst/>
          </a:prstGeom>
        </p:spPr>
      </p:pic>
      <p:pic>
        <p:nvPicPr>
          <p:cNvPr id="7" name="Image 2" descr="preencoded.png"/>
          <p:cNvPicPr>
            <a:picLocks noChangeAspect="1"/>
          </p:cNvPicPr>
          <p:nvPr/>
        </p:nvPicPr>
        <p:blipFill>
          <a:blip r:embed="rId4"/>
          <a:stretch>
            <a:fillRect/>
          </a:stretch>
        </p:blipFill>
        <p:spPr>
          <a:xfrm>
            <a:off x="4401622" y="4913471"/>
            <a:ext cx="169188" cy="169188"/>
          </a:xfrm>
          <a:prstGeom prst="rect">
            <a:avLst/>
          </a:prstGeom>
        </p:spPr>
      </p:pic>
      <p:sp>
        <p:nvSpPr>
          <p:cNvPr id="8" name="Text 3"/>
          <p:cNvSpPr/>
          <p:nvPr/>
        </p:nvSpPr>
        <p:spPr>
          <a:xfrm>
            <a:off x="1002149" y="3225641"/>
            <a:ext cx="2115264" cy="264438"/>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University Lab Only</a:t>
            </a:r>
            <a:endParaRPr lang="en-US" sz="1650" dirty="0"/>
          </a:p>
        </p:txBody>
      </p:sp>
      <p:sp>
        <p:nvSpPr>
          <p:cNvPr id="9" name="Text 4"/>
          <p:cNvSpPr/>
          <p:nvPr/>
        </p:nvSpPr>
        <p:spPr>
          <a:xfrm>
            <a:off x="1002149" y="3574613"/>
            <a:ext cx="3272671" cy="1127522"/>
          </a:xfrm>
          <a:prstGeom prst="rect">
            <a:avLst/>
          </a:prstGeom>
          <a:noFill/>
          <a:ln/>
        </p:spPr>
        <p:txBody>
          <a:bodyPr wrap="square" lIns="0" tIns="0" rIns="0" bIns="0" rtlCol="0" anchor="t"/>
          <a:lstStyle/>
          <a:p>
            <a:pPr marL="0" indent="0" algn="l">
              <a:lnSpc>
                <a:spcPts val="1750"/>
              </a:lnSpc>
              <a:buNone/>
            </a:pPr>
            <a:r>
              <a:rPr lang="en-US" sz="1300" dirty="0">
                <a:solidFill>
                  <a:srgbClr val="E2E6E9"/>
                </a:solidFill>
                <a:latin typeface="Merriweather" pitchFamily="34" charset="0"/>
                <a:ea typeface="Merriweather" pitchFamily="34" charset="-122"/>
                <a:cs typeface="Merriweather" pitchFamily="34" charset="-120"/>
              </a:rPr>
              <a:t>All testing and experimentation were conducted exclusively within a secure, isolated university laboratory environment. This prevented any potential impact on external networks or systems.</a:t>
            </a:r>
            <a:endParaRPr lang="en-US" sz="1300" dirty="0"/>
          </a:p>
        </p:txBody>
      </p:sp>
      <p:sp>
        <p:nvSpPr>
          <p:cNvPr id="10" name="Shape 5"/>
          <p:cNvSpPr/>
          <p:nvPr/>
        </p:nvSpPr>
        <p:spPr>
          <a:xfrm>
            <a:off x="790694" y="3225641"/>
            <a:ext cx="15240" cy="1476494"/>
          </a:xfrm>
          <a:prstGeom prst="rect">
            <a:avLst/>
          </a:prstGeom>
          <a:solidFill>
            <a:srgbClr val="609DFF"/>
          </a:solidFill>
          <a:ln/>
        </p:spPr>
      </p:sp>
      <p:sp>
        <p:nvSpPr>
          <p:cNvPr id="11" name="Shape 6"/>
          <p:cNvSpPr/>
          <p:nvPr/>
        </p:nvSpPr>
        <p:spPr>
          <a:xfrm>
            <a:off x="4642485" y="2914412"/>
            <a:ext cx="3937516" cy="2098953"/>
          </a:xfrm>
          <a:prstGeom prst="roundRect">
            <a:avLst>
              <a:gd name="adj" fmla="val 2822"/>
            </a:avLst>
          </a:prstGeom>
          <a:solidFill>
            <a:srgbClr val="09151A">
              <a:alpha val="95000"/>
            </a:srgbClr>
          </a:solidFill>
          <a:ln w="15240">
            <a:solidFill>
              <a:srgbClr val="194A99"/>
            </a:solidFill>
            <a:prstDash val="solid"/>
          </a:ln>
        </p:spPr>
      </p:sp>
      <p:pic>
        <p:nvPicPr>
          <p:cNvPr id="12" name="Image 3" descr="preencoded.png"/>
          <p:cNvPicPr>
            <a:picLocks noChangeAspect="1"/>
          </p:cNvPicPr>
          <p:nvPr/>
        </p:nvPicPr>
        <p:blipFill>
          <a:blip r:embed="rId3"/>
          <a:stretch>
            <a:fillRect/>
          </a:stretch>
        </p:blipFill>
        <p:spPr>
          <a:xfrm>
            <a:off x="4573191" y="2845118"/>
            <a:ext cx="169188" cy="169188"/>
          </a:xfrm>
          <a:prstGeom prst="rect">
            <a:avLst/>
          </a:prstGeom>
        </p:spPr>
      </p:pic>
      <p:pic>
        <p:nvPicPr>
          <p:cNvPr id="13" name="Image 4" descr="preencoded.png"/>
          <p:cNvPicPr>
            <a:picLocks noChangeAspect="1"/>
          </p:cNvPicPr>
          <p:nvPr/>
        </p:nvPicPr>
        <p:blipFill>
          <a:blip r:embed="rId4"/>
          <a:stretch>
            <a:fillRect/>
          </a:stretch>
        </p:blipFill>
        <p:spPr>
          <a:xfrm>
            <a:off x="8480108" y="4913471"/>
            <a:ext cx="169188" cy="169188"/>
          </a:xfrm>
          <a:prstGeom prst="rect">
            <a:avLst/>
          </a:prstGeom>
        </p:spPr>
      </p:pic>
      <p:sp>
        <p:nvSpPr>
          <p:cNvPr id="14" name="Text 7"/>
          <p:cNvSpPr/>
          <p:nvPr/>
        </p:nvSpPr>
        <p:spPr>
          <a:xfrm>
            <a:off x="5080635" y="3225641"/>
            <a:ext cx="2235160" cy="264438"/>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Instructor Permission</a:t>
            </a:r>
            <a:endParaRPr lang="en-US" sz="1650" dirty="0"/>
          </a:p>
        </p:txBody>
      </p:sp>
      <p:sp>
        <p:nvSpPr>
          <p:cNvPr id="15" name="Text 8"/>
          <p:cNvSpPr/>
          <p:nvPr/>
        </p:nvSpPr>
        <p:spPr>
          <a:xfrm>
            <a:off x="5080635" y="3574613"/>
            <a:ext cx="3272671" cy="1127522"/>
          </a:xfrm>
          <a:prstGeom prst="rect">
            <a:avLst/>
          </a:prstGeom>
          <a:noFill/>
          <a:ln/>
        </p:spPr>
        <p:txBody>
          <a:bodyPr wrap="square" lIns="0" tIns="0" rIns="0" bIns="0" rtlCol="0" anchor="t"/>
          <a:lstStyle/>
          <a:p>
            <a:pPr marL="0" indent="0" algn="l">
              <a:lnSpc>
                <a:spcPts val="1750"/>
              </a:lnSpc>
              <a:buNone/>
            </a:pPr>
            <a:r>
              <a:rPr lang="en-US" sz="1300" dirty="0">
                <a:solidFill>
                  <a:srgbClr val="E2E6E9"/>
                </a:solidFill>
                <a:latin typeface="Merriweather" pitchFamily="34" charset="0"/>
                <a:ea typeface="Merriweather" pitchFamily="34" charset="-122"/>
                <a:cs typeface="Merriweather" pitchFamily="34" charset="-120"/>
              </a:rPr>
              <a:t>Every step of the project, including the design and execution of attack simulations, received explicit approval and supervision from our academic instructors. This ensured adherence to ethical research protocols.</a:t>
            </a:r>
            <a:endParaRPr lang="en-US" sz="1300" dirty="0"/>
          </a:p>
        </p:txBody>
      </p:sp>
      <p:sp>
        <p:nvSpPr>
          <p:cNvPr id="16" name="Shape 9"/>
          <p:cNvSpPr/>
          <p:nvPr/>
        </p:nvSpPr>
        <p:spPr>
          <a:xfrm>
            <a:off x="4869180" y="3225641"/>
            <a:ext cx="15240" cy="1476494"/>
          </a:xfrm>
          <a:prstGeom prst="rect">
            <a:avLst/>
          </a:prstGeom>
          <a:solidFill>
            <a:srgbClr val="609DFF"/>
          </a:solidFill>
          <a:ln/>
        </p:spPr>
      </p:sp>
      <p:sp>
        <p:nvSpPr>
          <p:cNvPr id="17" name="Shape 10"/>
          <p:cNvSpPr/>
          <p:nvPr/>
        </p:nvSpPr>
        <p:spPr>
          <a:xfrm>
            <a:off x="563999" y="5154335"/>
            <a:ext cx="8016002" cy="1422440"/>
          </a:xfrm>
          <a:prstGeom prst="roundRect">
            <a:avLst>
              <a:gd name="adj" fmla="val 4164"/>
            </a:avLst>
          </a:prstGeom>
          <a:solidFill>
            <a:srgbClr val="09151A">
              <a:alpha val="95000"/>
            </a:srgbClr>
          </a:solidFill>
          <a:ln w="15240">
            <a:solidFill>
              <a:srgbClr val="194A99"/>
            </a:solidFill>
            <a:prstDash val="solid"/>
          </a:ln>
        </p:spPr>
      </p:sp>
      <p:pic>
        <p:nvPicPr>
          <p:cNvPr id="18" name="Image 5" descr="preencoded.png"/>
          <p:cNvPicPr>
            <a:picLocks noChangeAspect="1"/>
          </p:cNvPicPr>
          <p:nvPr/>
        </p:nvPicPr>
        <p:blipFill>
          <a:blip r:embed="rId3"/>
          <a:stretch>
            <a:fillRect/>
          </a:stretch>
        </p:blipFill>
        <p:spPr>
          <a:xfrm>
            <a:off x="494705" y="5085040"/>
            <a:ext cx="169188" cy="169188"/>
          </a:xfrm>
          <a:prstGeom prst="rect">
            <a:avLst/>
          </a:prstGeom>
        </p:spPr>
      </p:pic>
      <p:pic>
        <p:nvPicPr>
          <p:cNvPr id="19" name="Image 6" descr="preencoded.png"/>
          <p:cNvPicPr>
            <a:picLocks noChangeAspect="1"/>
          </p:cNvPicPr>
          <p:nvPr/>
        </p:nvPicPr>
        <p:blipFill>
          <a:blip r:embed="rId4"/>
          <a:stretch>
            <a:fillRect/>
          </a:stretch>
        </p:blipFill>
        <p:spPr>
          <a:xfrm>
            <a:off x="8480108" y="6476881"/>
            <a:ext cx="169188" cy="169188"/>
          </a:xfrm>
          <a:prstGeom prst="rect">
            <a:avLst/>
          </a:prstGeom>
        </p:spPr>
      </p:pic>
      <p:sp>
        <p:nvSpPr>
          <p:cNvPr id="20" name="Text 11"/>
          <p:cNvSpPr/>
          <p:nvPr/>
        </p:nvSpPr>
        <p:spPr>
          <a:xfrm>
            <a:off x="1002149" y="5465564"/>
            <a:ext cx="2285286" cy="264438"/>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No Real-World Targets</a:t>
            </a:r>
            <a:endParaRPr lang="en-US" sz="1650" dirty="0"/>
          </a:p>
        </p:txBody>
      </p:sp>
      <p:sp>
        <p:nvSpPr>
          <p:cNvPr id="21" name="Text 12"/>
          <p:cNvSpPr/>
          <p:nvPr/>
        </p:nvSpPr>
        <p:spPr>
          <a:xfrm>
            <a:off x="1002149" y="5814536"/>
            <a:ext cx="7351157" cy="451009"/>
          </a:xfrm>
          <a:prstGeom prst="rect">
            <a:avLst/>
          </a:prstGeom>
          <a:noFill/>
          <a:ln/>
        </p:spPr>
        <p:txBody>
          <a:bodyPr wrap="square" lIns="0" tIns="0" rIns="0" bIns="0" rtlCol="0" anchor="t"/>
          <a:lstStyle/>
          <a:p>
            <a:pPr marL="0" indent="0" algn="l">
              <a:lnSpc>
                <a:spcPts val="1750"/>
              </a:lnSpc>
              <a:buNone/>
            </a:pPr>
            <a:r>
              <a:rPr lang="en-US" sz="1300" dirty="0">
                <a:solidFill>
                  <a:srgbClr val="E2E6E9"/>
                </a:solidFill>
                <a:latin typeface="Merriweather" pitchFamily="34" charset="0"/>
                <a:ea typeface="Merriweather" pitchFamily="34" charset="-122"/>
                <a:cs typeface="Merriweather" pitchFamily="34" charset="-120"/>
              </a:rPr>
              <a:t>Crucially, no real-world systems, networks, or individuals were ever targeted. All attacks were simulated against controlled, virtualized environments specifically designed for this research.</a:t>
            </a:r>
            <a:endParaRPr lang="en-US" sz="1300" dirty="0"/>
          </a:p>
        </p:txBody>
      </p:sp>
      <p:sp>
        <p:nvSpPr>
          <p:cNvPr id="22" name="Shape 13"/>
          <p:cNvSpPr/>
          <p:nvPr/>
        </p:nvSpPr>
        <p:spPr>
          <a:xfrm>
            <a:off x="790694" y="5465564"/>
            <a:ext cx="15240" cy="799981"/>
          </a:xfrm>
          <a:prstGeom prst="rect">
            <a:avLst/>
          </a:prstGeom>
          <a:solidFill>
            <a:srgbClr val="609DFF"/>
          </a:solidFill>
          <a:ln/>
        </p:spPr>
      </p:sp>
      <p:pic>
        <p:nvPicPr>
          <p:cNvPr id="24" name="Picture 23">
            <a:extLst>
              <a:ext uri="{FF2B5EF4-FFF2-40B4-BE49-F238E27FC236}">
                <a16:creationId xmlns:a16="http://schemas.microsoft.com/office/drawing/2014/main" id="{DD5A886B-6CB2-4A3F-B6FA-5B2A1819F32B}"/>
              </a:ext>
            </a:extLst>
          </p:cNvPr>
          <p:cNvPicPr>
            <a:picLocks noChangeAspect="1"/>
          </p:cNvPicPr>
          <p:nvPr/>
        </p:nvPicPr>
        <p:blipFill>
          <a:blip r:embed="rId5"/>
          <a:stretch>
            <a:fillRect/>
          </a:stretch>
        </p:blipFill>
        <p:spPr>
          <a:xfrm>
            <a:off x="9144000" y="0"/>
            <a:ext cx="5486400" cy="8229600"/>
          </a:xfrm>
          <a:prstGeom prst="rect">
            <a:avLst/>
          </a:prstGeom>
        </p:spPr>
      </p:pic>
      <p:sp>
        <p:nvSpPr>
          <p:cNvPr id="23" name="TextBox 22">
            <a:extLst>
              <a:ext uri="{FF2B5EF4-FFF2-40B4-BE49-F238E27FC236}">
                <a16:creationId xmlns:a16="http://schemas.microsoft.com/office/drawing/2014/main" id="{C36A794C-9DEC-4B3D-8B61-4832C61E291C}"/>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15</a:t>
            </a:r>
            <a:endParaRPr lang="en-US" dirty="0"/>
          </a:p>
        </p:txBody>
      </p:sp>
    </p:spTree>
    <p:extLst>
      <p:ext uri="{BB962C8B-B14F-4D97-AF65-F5344CB8AC3E}">
        <p14:creationId xmlns:p14="http://schemas.microsoft.com/office/powerpoint/2010/main" val="601809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918" y="703064"/>
            <a:ext cx="11267361" cy="613529"/>
          </a:xfrm>
          <a:prstGeom prst="rect">
            <a:avLst/>
          </a:prstGeom>
          <a:noFill/>
          <a:ln/>
        </p:spPr>
        <p:txBody>
          <a:bodyPr wrap="none" lIns="0" tIns="0" rIns="0" bIns="0" rtlCol="0" anchor="t"/>
          <a:lstStyle/>
          <a:p>
            <a:pPr marL="0" indent="0" algn="l">
              <a:lnSpc>
                <a:spcPts val="4800"/>
              </a:lnSpc>
              <a:buNone/>
            </a:pPr>
            <a:r>
              <a:rPr lang="en-US" sz="3850" dirty="0">
                <a:solidFill>
                  <a:srgbClr val="F5F0F0"/>
                </a:solidFill>
                <a:latin typeface="Merriweather" pitchFamily="34" charset="0"/>
                <a:ea typeface="Merriweather" pitchFamily="34" charset="-122"/>
                <a:cs typeface="Merriweather" pitchFamily="34" charset="-120"/>
              </a:rPr>
              <a:t>Conclusion</a:t>
            </a:r>
            <a:endParaRPr lang="en-US" sz="3850" dirty="0"/>
          </a:p>
        </p:txBody>
      </p:sp>
      <p:sp>
        <p:nvSpPr>
          <p:cNvPr id="3" name="Text 1"/>
          <p:cNvSpPr/>
          <p:nvPr/>
        </p:nvSpPr>
        <p:spPr>
          <a:xfrm>
            <a:off x="863918" y="1709261"/>
            <a:ext cx="12902565" cy="628174"/>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Our research into the BLE Rubber Ducky and fileless malware has yielded critical insights into the evolving threat landscape. Proactive defense strategies are more important than ever.</a:t>
            </a:r>
            <a:endParaRPr lang="en-US" sz="1500" dirty="0"/>
          </a:p>
        </p:txBody>
      </p:sp>
      <p:sp>
        <p:nvSpPr>
          <p:cNvPr id="4" name="Shape 2"/>
          <p:cNvSpPr/>
          <p:nvPr/>
        </p:nvSpPr>
        <p:spPr>
          <a:xfrm>
            <a:off x="863918" y="2558296"/>
            <a:ext cx="4169926" cy="3491032"/>
          </a:xfrm>
          <a:prstGeom prst="roundRect">
            <a:avLst>
              <a:gd name="adj" fmla="val 3143"/>
            </a:avLst>
          </a:prstGeom>
          <a:solidFill>
            <a:srgbClr val="09151A">
              <a:alpha val="95000"/>
            </a:srgbClr>
          </a:solidFill>
          <a:ln w="22860">
            <a:solidFill>
              <a:srgbClr val="194A99"/>
            </a:solidFill>
            <a:prstDash val="solid"/>
          </a:ln>
        </p:spPr>
      </p:sp>
      <p:sp>
        <p:nvSpPr>
          <p:cNvPr id="5" name="Shape 3"/>
          <p:cNvSpPr/>
          <p:nvPr/>
        </p:nvSpPr>
        <p:spPr>
          <a:xfrm>
            <a:off x="841058" y="2558296"/>
            <a:ext cx="91440" cy="3491032"/>
          </a:xfrm>
          <a:prstGeom prst="roundRect">
            <a:avLst>
              <a:gd name="adj" fmla="val 90184"/>
            </a:avLst>
          </a:prstGeom>
          <a:solidFill>
            <a:srgbClr val="609DFF"/>
          </a:solidFill>
          <a:ln/>
        </p:spPr>
      </p:sp>
      <p:sp>
        <p:nvSpPr>
          <p:cNvPr id="6" name="Text 4"/>
          <p:cNvSpPr/>
          <p:nvPr/>
        </p:nvSpPr>
        <p:spPr>
          <a:xfrm>
            <a:off x="1151692" y="2777490"/>
            <a:ext cx="3662958" cy="736283"/>
          </a:xfrm>
          <a:prstGeom prst="rect">
            <a:avLst/>
          </a:prstGeom>
          <a:noFill/>
          <a:ln/>
        </p:spPr>
        <p:txBody>
          <a:bodyPr wrap="square" lIns="0" tIns="0" rIns="0" bIns="0" rtlCol="0" anchor="t"/>
          <a:lstStyle/>
          <a:p>
            <a:pPr marL="0" indent="0" algn="l">
              <a:lnSpc>
                <a:spcPts val="2850"/>
              </a:lnSpc>
              <a:buNone/>
            </a:pPr>
            <a:r>
              <a:rPr lang="en-US" sz="2300" dirty="0">
                <a:solidFill>
                  <a:srgbClr val="E2E6E9"/>
                </a:solidFill>
                <a:latin typeface="Merriweather" pitchFamily="34" charset="0"/>
                <a:ea typeface="Merriweather" pitchFamily="34" charset="-122"/>
                <a:cs typeface="Merriweather" pitchFamily="34" charset="-120"/>
              </a:rPr>
              <a:t>HID Attacks Are Dangerous</a:t>
            </a:r>
            <a:endParaRPr lang="en-US" sz="2300" dirty="0"/>
          </a:p>
        </p:txBody>
      </p:sp>
      <p:sp>
        <p:nvSpPr>
          <p:cNvPr id="7" name="Text 5"/>
          <p:cNvSpPr/>
          <p:nvPr/>
        </p:nvSpPr>
        <p:spPr>
          <a:xfrm>
            <a:off x="1151692" y="3631525"/>
            <a:ext cx="3662958" cy="2198608"/>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Human Interface Device (HID) attacks, exemplified by the BLE Rubber Ducky, pose a significant and often underestimated threat due to their ability to bypass traditional security perimeters by mimicking legitimate user input.</a:t>
            </a:r>
            <a:endParaRPr lang="en-US" sz="1500" dirty="0"/>
          </a:p>
        </p:txBody>
      </p:sp>
      <p:sp>
        <p:nvSpPr>
          <p:cNvPr id="8" name="Shape 6"/>
          <p:cNvSpPr/>
          <p:nvPr/>
        </p:nvSpPr>
        <p:spPr>
          <a:xfrm>
            <a:off x="5230178" y="2558296"/>
            <a:ext cx="4169926" cy="3491032"/>
          </a:xfrm>
          <a:prstGeom prst="roundRect">
            <a:avLst>
              <a:gd name="adj" fmla="val 3143"/>
            </a:avLst>
          </a:prstGeom>
          <a:solidFill>
            <a:srgbClr val="09151A">
              <a:alpha val="95000"/>
            </a:srgbClr>
          </a:solidFill>
          <a:ln w="22860">
            <a:solidFill>
              <a:srgbClr val="194A99"/>
            </a:solidFill>
            <a:prstDash val="solid"/>
          </a:ln>
        </p:spPr>
      </p:sp>
      <p:sp>
        <p:nvSpPr>
          <p:cNvPr id="9" name="Shape 7"/>
          <p:cNvSpPr/>
          <p:nvPr/>
        </p:nvSpPr>
        <p:spPr>
          <a:xfrm>
            <a:off x="5207318" y="2558296"/>
            <a:ext cx="91440" cy="3491032"/>
          </a:xfrm>
          <a:prstGeom prst="roundRect">
            <a:avLst>
              <a:gd name="adj" fmla="val 90184"/>
            </a:avLst>
          </a:prstGeom>
          <a:solidFill>
            <a:srgbClr val="609DFF"/>
          </a:solidFill>
          <a:ln/>
        </p:spPr>
      </p:sp>
      <p:sp>
        <p:nvSpPr>
          <p:cNvPr id="10" name="Text 8"/>
          <p:cNvSpPr/>
          <p:nvPr/>
        </p:nvSpPr>
        <p:spPr>
          <a:xfrm>
            <a:off x="5517952" y="2777490"/>
            <a:ext cx="3599259" cy="368141"/>
          </a:xfrm>
          <a:prstGeom prst="rect">
            <a:avLst/>
          </a:prstGeom>
          <a:noFill/>
          <a:ln/>
        </p:spPr>
        <p:txBody>
          <a:bodyPr wrap="none" lIns="0" tIns="0" rIns="0" bIns="0" rtlCol="0" anchor="t"/>
          <a:lstStyle/>
          <a:p>
            <a:pPr marL="0" indent="0" algn="l">
              <a:lnSpc>
                <a:spcPts val="2850"/>
              </a:lnSpc>
              <a:buNone/>
            </a:pPr>
            <a:r>
              <a:rPr lang="en-US" sz="2300" dirty="0">
                <a:solidFill>
                  <a:srgbClr val="E2E6E9"/>
                </a:solidFill>
                <a:latin typeface="Merriweather" pitchFamily="34" charset="0"/>
                <a:ea typeface="Merriweather" pitchFamily="34" charset="-122"/>
                <a:cs typeface="Merriweather" pitchFamily="34" charset="-120"/>
              </a:rPr>
              <a:t>Behavior Over Signatures</a:t>
            </a:r>
            <a:endParaRPr lang="en-US" sz="2300" dirty="0"/>
          </a:p>
        </p:txBody>
      </p:sp>
      <p:sp>
        <p:nvSpPr>
          <p:cNvPr id="11" name="Text 9"/>
          <p:cNvSpPr/>
          <p:nvPr/>
        </p:nvSpPr>
        <p:spPr>
          <a:xfrm>
            <a:off x="5517952" y="3263384"/>
            <a:ext cx="3662958" cy="1884521"/>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The prevalence of fileless and obfuscated attacks underscores the need to shift from signature-based detection to advanced behavioral analysis. Monitoring system activities is key to identifying novel threats.</a:t>
            </a:r>
            <a:endParaRPr lang="en-US" sz="1500" dirty="0"/>
          </a:p>
        </p:txBody>
      </p:sp>
      <p:sp>
        <p:nvSpPr>
          <p:cNvPr id="12" name="Shape 10"/>
          <p:cNvSpPr/>
          <p:nvPr/>
        </p:nvSpPr>
        <p:spPr>
          <a:xfrm>
            <a:off x="9596438" y="2558296"/>
            <a:ext cx="4170045" cy="3491032"/>
          </a:xfrm>
          <a:prstGeom prst="roundRect">
            <a:avLst>
              <a:gd name="adj" fmla="val 3143"/>
            </a:avLst>
          </a:prstGeom>
          <a:solidFill>
            <a:srgbClr val="09151A">
              <a:alpha val="95000"/>
            </a:srgbClr>
          </a:solidFill>
          <a:ln w="22860">
            <a:solidFill>
              <a:srgbClr val="194A99"/>
            </a:solidFill>
            <a:prstDash val="solid"/>
          </a:ln>
        </p:spPr>
      </p:sp>
      <p:sp>
        <p:nvSpPr>
          <p:cNvPr id="13" name="Shape 11"/>
          <p:cNvSpPr/>
          <p:nvPr/>
        </p:nvSpPr>
        <p:spPr>
          <a:xfrm>
            <a:off x="9573578" y="2558296"/>
            <a:ext cx="91440" cy="3491032"/>
          </a:xfrm>
          <a:prstGeom prst="roundRect">
            <a:avLst>
              <a:gd name="adj" fmla="val 90184"/>
            </a:avLst>
          </a:prstGeom>
          <a:solidFill>
            <a:srgbClr val="609DFF"/>
          </a:solidFill>
          <a:ln/>
        </p:spPr>
      </p:sp>
      <p:sp>
        <p:nvSpPr>
          <p:cNvPr id="14" name="Text 12"/>
          <p:cNvSpPr/>
          <p:nvPr/>
        </p:nvSpPr>
        <p:spPr>
          <a:xfrm>
            <a:off x="9884212" y="2777490"/>
            <a:ext cx="3663077" cy="736283"/>
          </a:xfrm>
          <a:prstGeom prst="rect">
            <a:avLst/>
          </a:prstGeom>
          <a:noFill/>
          <a:ln/>
        </p:spPr>
        <p:txBody>
          <a:bodyPr wrap="square" lIns="0" tIns="0" rIns="0" bIns="0" rtlCol="0" anchor="t"/>
          <a:lstStyle/>
          <a:p>
            <a:pPr marL="0" indent="0" algn="l">
              <a:lnSpc>
                <a:spcPts val="2850"/>
              </a:lnSpc>
              <a:buNone/>
            </a:pPr>
            <a:r>
              <a:rPr lang="en-US" sz="2300" dirty="0">
                <a:solidFill>
                  <a:srgbClr val="E2E6E9"/>
                </a:solidFill>
                <a:latin typeface="Merriweather" pitchFamily="34" charset="0"/>
                <a:ea typeface="Merriweather" pitchFamily="34" charset="-122"/>
                <a:cs typeface="Merriweather" pitchFamily="34" charset="-120"/>
              </a:rPr>
              <a:t>Defensive Awareness Needed</a:t>
            </a:r>
            <a:endParaRPr lang="en-US" sz="2300" dirty="0"/>
          </a:p>
        </p:txBody>
      </p:sp>
      <p:sp>
        <p:nvSpPr>
          <p:cNvPr id="15" name="Text 13"/>
          <p:cNvSpPr/>
          <p:nvPr/>
        </p:nvSpPr>
        <p:spPr>
          <a:xfrm>
            <a:off x="9884212" y="3631525"/>
            <a:ext cx="3663077" cy="2198608"/>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Organizations and individuals must cultivate a stronger defensive awareness. This includes implementing robust endpoint detection and response (EDR) solutions, least privilege principles, and comprehensive security training.</a:t>
            </a:r>
            <a:endParaRPr lang="en-US" sz="1500" dirty="0"/>
          </a:p>
        </p:txBody>
      </p:sp>
      <p:pic>
        <p:nvPicPr>
          <p:cNvPr id="18" name="Picture 17">
            <a:extLst>
              <a:ext uri="{FF2B5EF4-FFF2-40B4-BE49-F238E27FC236}">
                <a16:creationId xmlns:a16="http://schemas.microsoft.com/office/drawing/2014/main" id="{A82292D9-D413-40F5-8A2D-5AE41C291924}"/>
              </a:ext>
            </a:extLst>
          </p:cNvPr>
          <p:cNvPicPr>
            <a:picLocks noChangeAspect="1"/>
          </p:cNvPicPr>
          <p:nvPr/>
        </p:nvPicPr>
        <p:blipFill>
          <a:blip r:embed="rId3"/>
          <a:stretch>
            <a:fillRect/>
          </a:stretch>
        </p:blipFill>
        <p:spPr>
          <a:xfrm>
            <a:off x="12785389" y="7686892"/>
            <a:ext cx="1732716" cy="454207"/>
          </a:xfrm>
          <a:prstGeom prst="rect">
            <a:avLst/>
          </a:prstGeom>
        </p:spPr>
      </p:pic>
      <p:sp>
        <p:nvSpPr>
          <p:cNvPr id="17" name="TextBox 16">
            <a:extLst>
              <a:ext uri="{FF2B5EF4-FFF2-40B4-BE49-F238E27FC236}">
                <a16:creationId xmlns:a16="http://schemas.microsoft.com/office/drawing/2014/main" id="{77E6A5CE-C9C0-4696-964A-22AC17B8D501}"/>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16</a:t>
            </a:r>
            <a:endParaRPr lang="en-US" dirty="0"/>
          </a:p>
        </p:txBody>
      </p:sp>
    </p:spTree>
    <p:extLst>
      <p:ext uri="{BB962C8B-B14F-4D97-AF65-F5344CB8AC3E}">
        <p14:creationId xmlns:p14="http://schemas.microsoft.com/office/powerpoint/2010/main" val="458168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14"/>
          <p:cNvSpPr/>
          <p:nvPr/>
        </p:nvSpPr>
        <p:spPr>
          <a:xfrm>
            <a:off x="863918" y="6343769"/>
            <a:ext cx="4908471" cy="613529"/>
          </a:xfrm>
          <a:prstGeom prst="rect">
            <a:avLst/>
          </a:prstGeom>
          <a:noFill/>
          <a:ln/>
        </p:spPr>
        <p:txBody>
          <a:bodyPr wrap="none" lIns="0" tIns="0" rIns="0" bIns="0" rtlCol="0" anchor="t"/>
          <a:lstStyle/>
          <a:p>
            <a:pPr marL="0" indent="0" algn="l">
              <a:lnSpc>
                <a:spcPts val="4800"/>
              </a:lnSpc>
              <a:buNone/>
            </a:pPr>
            <a:endParaRPr lang="en-US" sz="3850" dirty="0"/>
          </a:p>
        </p:txBody>
      </p:sp>
      <p:sp>
        <p:nvSpPr>
          <p:cNvPr id="20" name="Text 14">
            <a:extLst>
              <a:ext uri="{FF2B5EF4-FFF2-40B4-BE49-F238E27FC236}">
                <a16:creationId xmlns:a16="http://schemas.microsoft.com/office/drawing/2014/main" id="{C6F49156-0CE6-480E-B657-305FEFA29FEE}"/>
              </a:ext>
            </a:extLst>
          </p:cNvPr>
          <p:cNvSpPr/>
          <p:nvPr/>
        </p:nvSpPr>
        <p:spPr>
          <a:xfrm>
            <a:off x="1053241" y="3823970"/>
            <a:ext cx="2713885" cy="613529"/>
          </a:xfrm>
          <a:prstGeom prst="rect">
            <a:avLst/>
          </a:prstGeom>
          <a:noFill/>
          <a:ln/>
        </p:spPr>
        <p:txBody>
          <a:bodyPr wrap="none" lIns="0" tIns="0" rIns="0" bIns="0" rtlCol="0" anchor="t"/>
          <a:lstStyle/>
          <a:p>
            <a:pPr marL="0" indent="0" algn="l">
              <a:lnSpc>
                <a:spcPts val="4800"/>
              </a:lnSpc>
              <a:buNone/>
            </a:pPr>
            <a:r>
              <a:rPr lang="en-US" sz="3850" dirty="0">
                <a:solidFill>
                  <a:srgbClr val="F5F0F0"/>
                </a:solidFill>
                <a:latin typeface="Merriweather" pitchFamily="34" charset="0"/>
                <a:ea typeface="Merriweather" pitchFamily="34" charset="-122"/>
                <a:cs typeface="Merriweather" pitchFamily="34" charset="-120"/>
              </a:rPr>
              <a:t>Thank You For Your Attention</a:t>
            </a:r>
            <a:endParaRPr lang="en-US" sz="3850" dirty="0"/>
          </a:p>
        </p:txBody>
      </p:sp>
      <p:pic>
        <p:nvPicPr>
          <p:cNvPr id="22" name="Picture 21">
            <a:extLst>
              <a:ext uri="{FF2B5EF4-FFF2-40B4-BE49-F238E27FC236}">
                <a16:creationId xmlns:a16="http://schemas.microsoft.com/office/drawing/2014/main" id="{6C547265-7BED-4E2A-9776-81CC8BCCE030}"/>
              </a:ext>
            </a:extLst>
          </p:cNvPr>
          <p:cNvPicPr>
            <a:picLocks noChangeAspect="1"/>
          </p:cNvPicPr>
          <p:nvPr/>
        </p:nvPicPr>
        <p:blipFill>
          <a:blip r:embed="rId3"/>
          <a:stretch>
            <a:fillRect/>
          </a:stretch>
        </p:blipFill>
        <p:spPr>
          <a:xfrm>
            <a:off x="12785389" y="7686892"/>
            <a:ext cx="1732716" cy="454207"/>
          </a:xfrm>
          <a:prstGeom prst="rect">
            <a:avLst/>
          </a:prstGeom>
        </p:spPr>
      </p:pic>
      <p:pic>
        <p:nvPicPr>
          <p:cNvPr id="24" name="Picture 23">
            <a:extLst>
              <a:ext uri="{FF2B5EF4-FFF2-40B4-BE49-F238E27FC236}">
                <a16:creationId xmlns:a16="http://schemas.microsoft.com/office/drawing/2014/main" id="{40D53FD3-A406-4C9D-A656-8200194A71B3}"/>
              </a:ext>
            </a:extLst>
          </p:cNvPr>
          <p:cNvPicPr>
            <a:picLocks noChangeAspect="1"/>
          </p:cNvPicPr>
          <p:nvPr/>
        </p:nvPicPr>
        <p:blipFill>
          <a:blip r:embed="rId4"/>
          <a:stretch>
            <a:fillRect/>
          </a:stretch>
        </p:blipFill>
        <p:spPr>
          <a:xfrm>
            <a:off x="9146771" y="11843"/>
            <a:ext cx="5486400" cy="8229600"/>
          </a:xfrm>
          <a:prstGeom prst="rect">
            <a:avLst/>
          </a:prstGeom>
        </p:spPr>
      </p:pic>
    </p:spTree>
    <p:extLst>
      <p:ext uri="{BB962C8B-B14F-4D97-AF65-F5344CB8AC3E}">
        <p14:creationId xmlns:p14="http://schemas.microsoft.com/office/powerpoint/2010/main" val="3568052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176963" y="885230"/>
            <a:ext cx="3453051" cy="431602"/>
          </a:xfrm>
          <a:prstGeom prst="rect">
            <a:avLst/>
          </a:prstGeom>
          <a:noFill/>
          <a:ln/>
        </p:spPr>
        <p:txBody>
          <a:bodyPr wrap="none" lIns="0" tIns="0" rIns="0" bIns="0" rtlCol="0" anchor="t"/>
          <a:lstStyle/>
          <a:p>
            <a:pPr marL="0" indent="0" algn="l">
              <a:lnSpc>
                <a:spcPts val="3350"/>
              </a:lnSpc>
              <a:buNone/>
            </a:pPr>
            <a:r>
              <a:rPr lang="en-US" sz="2700" dirty="0">
                <a:solidFill>
                  <a:srgbClr val="F5F0F0"/>
                </a:solidFill>
                <a:latin typeface="Merriweather" pitchFamily="34" charset="0"/>
                <a:ea typeface="Merriweather" pitchFamily="34" charset="-122"/>
                <a:cs typeface="Merriweather" pitchFamily="34" charset="-120"/>
              </a:rPr>
              <a:t>Meet Team Kitty</a:t>
            </a:r>
            <a:endParaRPr lang="en-US" sz="2700" dirty="0"/>
          </a:p>
        </p:txBody>
      </p:sp>
      <p:sp>
        <p:nvSpPr>
          <p:cNvPr id="4" name="Text 1"/>
          <p:cNvSpPr/>
          <p:nvPr/>
        </p:nvSpPr>
        <p:spPr>
          <a:xfrm>
            <a:off x="6176963" y="1575792"/>
            <a:ext cx="7762875" cy="552450"/>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Our dedicated team of cybersecurity enthusiasts brought this project to life, combining expertise in malware analysis, endpoint security, and innovative attack simulation.</a:t>
            </a:r>
            <a:endParaRPr lang="en-US" sz="1350" dirty="0"/>
          </a:p>
        </p:txBody>
      </p:sp>
      <p:sp>
        <p:nvSpPr>
          <p:cNvPr id="5" name="Shape 2"/>
          <p:cNvSpPr/>
          <p:nvPr/>
        </p:nvSpPr>
        <p:spPr>
          <a:xfrm>
            <a:off x="6176963" y="2322433"/>
            <a:ext cx="3795117" cy="1754505"/>
          </a:xfrm>
          <a:prstGeom prst="roundRect">
            <a:avLst>
              <a:gd name="adj" fmla="val 4133"/>
            </a:avLst>
          </a:prstGeom>
          <a:solidFill>
            <a:srgbClr val="003180"/>
          </a:solidFill>
          <a:ln w="7620">
            <a:solidFill>
              <a:srgbClr val="194A99"/>
            </a:solidFill>
            <a:prstDash val="solid"/>
          </a:ln>
        </p:spPr>
      </p:sp>
      <p:sp>
        <p:nvSpPr>
          <p:cNvPr id="6" name="Shape 3"/>
          <p:cNvSpPr/>
          <p:nvPr/>
        </p:nvSpPr>
        <p:spPr>
          <a:xfrm>
            <a:off x="6357223" y="2502694"/>
            <a:ext cx="517922" cy="517922"/>
          </a:xfrm>
          <a:prstGeom prst="roundRect">
            <a:avLst>
              <a:gd name="adj" fmla="val 17653403"/>
            </a:avLst>
          </a:prstGeom>
          <a:solidFill>
            <a:srgbClr val="609DFF"/>
          </a:solidFill>
          <a:ln/>
        </p:spPr>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9622" y="2645093"/>
            <a:ext cx="233005" cy="233005"/>
          </a:xfrm>
          <a:prstGeom prst="rect">
            <a:avLst/>
          </a:prstGeom>
        </p:spPr>
      </p:pic>
      <p:sp>
        <p:nvSpPr>
          <p:cNvPr id="8" name="Text 4"/>
          <p:cNvSpPr/>
          <p:nvPr/>
        </p:nvSpPr>
        <p:spPr>
          <a:xfrm>
            <a:off x="6357223" y="3193256"/>
            <a:ext cx="2589728" cy="323612"/>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Hassan Iftikhar</a:t>
            </a:r>
            <a:endParaRPr lang="en-US" sz="2000" dirty="0"/>
          </a:p>
        </p:txBody>
      </p:sp>
      <p:sp>
        <p:nvSpPr>
          <p:cNvPr id="9" name="Text 5"/>
          <p:cNvSpPr/>
          <p:nvPr/>
        </p:nvSpPr>
        <p:spPr>
          <a:xfrm>
            <a:off x="6357223" y="3620453"/>
            <a:ext cx="3434596" cy="276225"/>
          </a:xfrm>
          <a:prstGeom prst="rect">
            <a:avLst/>
          </a:prstGeom>
          <a:noFill/>
          <a:ln/>
        </p:spPr>
        <p:txBody>
          <a:bodyPr wrap="none" lIns="0" tIns="0" rIns="0" bIns="0" rtlCol="0" anchor="t"/>
          <a:lstStyle/>
          <a:p>
            <a:pPr marL="0" indent="0" algn="l">
              <a:lnSpc>
                <a:spcPts val="2150"/>
              </a:lnSpc>
              <a:buNone/>
            </a:pPr>
            <a:r>
              <a:rPr lang="en-US" sz="1350" dirty="0">
                <a:solidFill>
                  <a:srgbClr val="E2E6E9"/>
                </a:solidFill>
                <a:latin typeface="Merriweather" pitchFamily="34" charset="0"/>
              </a:rPr>
              <a:t>UW-23-CY-BS-002</a:t>
            </a:r>
            <a:endParaRPr lang="en-US" sz="1350" dirty="0"/>
          </a:p>
        </p:txBody>
      </p:sp>
      <p:sp>
        <p:nvSpPr>
          <p:cNvPr id="10" name="Shape 6"/>
          <p:cNvSpPr/>
          <p:nvPr/>
        </p:nvSpPr>
        <p:spPr>
          <a:xfrm>
            <a:off x="10144720" y="2322433"/>
            <a:ext cx="3795117" cy="1754505"/>
          </a:xfrm>
          <a:prstGeom prst="roundRect">
            <a:avLst>
              <a:gd name="adj" fmla="val 4133"/>
            </a:avLst>
          </a:prstGeom>
          <a:solidFill>
            <a:srgbClr val="003180"/>
          </a:solidFill>
          <a:ln w="7620">
            <a:solidFill>
              <a:srgbClr val="194A99"/>
            </a:solidFill>
            <a:prstDash val="solid"/>
          </a:ln>
        </p:spPr>
      </p:sp>
      <p:sp>
        <p:nvSpPr>
          <p:cNvPr id="11" name="Shape 7"/>
          <p:cNvSpPr/>
          <p:nvPr/>
        </p:nvSpPr>
        <p:spPr>
          <a:xfrm>
            <a:off x="10324981" y="2502694"/>
            <a:ext cx="517922" cy="517922"/>
          </a:xfrm>
          <a:prstGeom prst="roundRect">
            <a:avLst>
              <a:gd name="adj" fmla="val 17653403"/>
            </a:avLst>
          </a:prstGeom>
          <a:solidFill>
            <a:srgbClr val="609DFF"/>
          </a:solidFill>
          <a:ln/>
        </p:spPr>
      </p:sp>
      <p:pic>
        <p:nvPicPr>
          <p:cNvPr id="12"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7380" y="2645093"/>
            <a:ext cx="233005" cy="233005"/>
          </a:xfrm>
          <a:prstGeom prst="rect">
            <a:avLst/>
          </a:prstGeom>
        </p:spPr>
      </p:pic>
      <p:sp>
        <p:nvSpPr>
          <p:cNvPr id="13" name="Text 8"/>
          <p:cNvSpPr/>
          <p:nvPr/>
        </p:nvSpPr>
        <p:spPr>
          <a:xfrm>
            <a:off x="10324981" y="3193256"/>
            <a:ext cx="2589728" cy="323612"/>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Ibrar-ul-Hassan</a:t>
            </a:r>
            <a:endParaRPr lang="en-US" sz="2000" dirty="0"/>
          </a:p>
        </p:txBody>
      </p:sp>
      <p:sp>
        <p:nvSpPr>
          <p:cNvPr id="14" name="Text 9"/>
          <p:cNvSpPr/>
          <p:nvPr/>
        </p:nvSpPr>
        <p:spPr>
          <a:xfrm>
            <a:off x="10324981" y="3620453"/>
            <a:ext cx="3434596" cy="276225"/>
          </a:xfrm>
          <a:prstGeom prst="rect">
            <a:avLst/>
          </a:prstGeom>
          <a:noFill/>
          <a:ln/>
        </p:spPr>
        <p:txBody>
          <a:bodyPr wrap="none" lIns="0" tIns="0" rIns="0" bIns="0" rtlCol="0" anchor="t"/>
          <a:lstStyle/>
          <a:p>
            <a:pPr marL="0" indent="0" algn="l">
              <a:lnSpc>
                <a:spcPts val="2150"/>
              </a:lnSpc>
              <a:buNone/>
            </a:pPr>
            <a:r>
              <a:rPr lang="en-US" sz="1350" dirty="0">
                <a:solidFill>
                  <a:srgbClr val="E2E6E9"/>
                </a:solidFill>
                <a:latin typeface="Merriweather" pitchFamily="34" charset="0"/>
              </a:rPr>
              <a:t>UW-23-CY-BS-018</a:t>
            </a:r>
            <a:endParaRPr lang="en-US" sz="1350" dirty="0"/>
          </a:p>
        </p:txBody>
      </p:sp>
      <p:sp>
        <p:nvSpPr>
          <p:cNvPr id="15" name="Shape 10"/>
          <p:cNvSpPr/>
          <p:nvPr/>
        </p:nvSpPr>
        <p:spPr>
          <a:xfrm>
            <a:off x="6176963" y="4249579"/>
            <a:ext cx="7762875" cy="1754505"/>
          </a:xfrm>
          <a:prstGeom prst="roundRect">
            <a:avLst>
              <a:gd name="adj" fmla="val 4133"/>
            </a:avLst>
          </a:prstGeom>
          <a:solidFill>
            <a:srgbClr val="003180"/>
          </a:solidFill>
          <a:ln w="7620">
            <a:solidFill>
              <a:srgbClr val="194A99"/>
            </a:solidFill>
            <a:prstDash val="solid"/>
          </a:ln>
        </p:spPr>
      </p:sp>
      <p:sp>
        <p:nvSpPr>
          <p:cNvPr id="16" name="Shape 11"/>
          <p:cNvSpPr/>
          <p:nvPr/>
        </p:nvSpPr>
        <p:spPr>
          <a:xfrm>
            <a:off x="6357223" y="4429839"/>
            <a:ext cx="517922" cy="517922"/>
          </a:xfrm>
          <a:prstGeom prst="roundRect">
            <a:avLst>
              <a:gd name="adj" fmla="val 17653403"/>
            </a:avLst>
          </a:prstGeom>
          <a:solidFill>
            <a:srgbClr val="609DFF"/>
          </a:solidFill>
          <a:ln/>
        </p:spPr>
      </p:sp>
      <p:pic>
        <p:nvPicPr>
          <p:cNvPr id="17"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9622" y="4572238"/>
            <a:ext cx="233005" cy="233005"/>
          </a:xfrm>
          <a:prstGeom prst="rect">
            <a:avLst/>
          </a:prstGeom>
        </p:spPr>
      </p:pic>
      <p:sp>
        <p:nvSpPr>
          <p:cNvPr id="18" name="Text 12"/>
          <p:cNvSpPr/>
          <p:nvPr/>
        </p:nvSpPr>
        <p:spPr>
          <a:xfrm>
            <a:off x="6357223" y="5120402"/>
            <a:ext cx="2589728" cy="323612"/>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Azfar Waqas</a:t>
            </a:r>
            <a:endParaRPr lang="en-US" sz="2000" dirty="0"/>
          </a:p>
        </p:txBody>
      </p:sp>
      <p:sp>
        <p:nvSpPr>
          <p:cNvPr id="19" name="Text 13"/>
          <p:cNvSpPr/>
          <p:nvPr/>
        </p:nvSpPr>
        <p:spPr>
          <a:xfrm>
            <a:off x="6357223" y="5547598"/>
            <a:ext cx="7402354" cy="276225"/>
          </a:xfrm>
          <a:prstGeom prst="rect">
            <a:avLst/>
          </a:prstGeom>
          <a:noFill/>
          <a:ln/>
        </p:spPr>
        <p:txBody>
          <a:bodyPr wrap="none" lIns="0" tIns="0" rIns="0" bIns="0" rtlCol="0" anchor="t"/>
          <a:lstStyle/>
          <a:p>
            <a:pPr marL="0" indent="0" algn="l">
              <a:lnSpc>
                <a:spcPts val="2150"/>
              </a:lnSpc>
              <a:buNone/>
            </a:pPr>
            <a:r>
              <a:rPr lang="en-US" sz="1350" dirty="0">
                <a:solidFill>
                  <a:srgbClr val="E2E6E9"/>
                </a:solidFill>
                <a:latin typeface="Merriweather" pitchFamily="34" charset="0"/>
              </a:rPr>
              <a:t>UW-23-CY-BS-013</a:t>
            </a:r>
            <a:endParaRPr lang="en-US" sz="1350" dirty="0"/>
          </a:p>
        </p:txBody>
      </p:sp>
      <p:sp>
        <p:nvSpPr>
          <p:cNvPr id="20" name="Text 14"/>
          <p:cNvSpPr/>
          <p:nvPr/>
        </p:nvSpPr>
        <p:spPr>
          <a:xfrm>
            <a:off x="6176963" y="6263045"/>
            <a:ext cx="2158127" cy="269796"/>
          </a:xfrm>
          <a:prstGeom prst="rect">
            <a:avLst/>
          </a:prstGeom>
          <a:noFill/>
          <a:ln/>
        </p:spPr>
        <p:txBody>
          <a:bodyPr wrap="none" lIns="0" tIns="0" rIns="0" bIns="0" rtlCol="0" anchor="t"/>
          <a:lstStyle/>
          <a:p>
            <a:pPr marL="0" indent="0" algn="l">
              <a:lnSpc>
                <a:spcPts val="2100"/>
              </a:lnSpc>
              <a:buNone/>
            </a:pPr>
            <a:r>
              <a:rPr lang="en-US" sz="1650" dirty="0">
                <a:solidFill>
                  <a:srgbClr val="F5F0F0"/>
                </a:solidFill>
                <a:latin typeface="Merriweather" pitchFamily="34" charset="0"/>
                <a:ea typeface="Merriweather" pitchFamily="34" charset="-122"/>
                <a:cs typeface="Merriweather" pitchFamily="34" charset="-120"/>
              </a:rPr>
              <a:t>Instructor</a:t>
            </a:r>
            <a:endParaRPr lang="en-US" sz="1650" dirty="0"/>
          </a:p>
        </p:txBody>
      </p:sp>
      <p:sp>
        <p:nvSpPr>
          <p:cNvPr id="21" name="Text 15"/>
          <p:cNvSpPr/>
          <p:nvPr/>
        </p:nvSpPr>
        <p:spPr>
          <a:xfrm>
            <a:off x="6176963" y="6675841"/>
            <a:ext cx="7762875" cy="552450"/>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Under the expert guidance of Sir Inzemam, our team navigated the complexities of this research project, ensuring a robust and impactful outcome.</a:t>
            </a:r>
            <a:endParaRPr lang="en-US" sz="1350" dirty="0"/>
          </a:p>
        </p:txBody>
      </p:sp>
      <p:pic>
        <p:nvPicPr>
          <p:cNvPr id="23" name="Picture 22">
            <a:extLst>
              <a:ext uri="{FF2B5EF4-FFF2-40B4-BE49-F238E27FC236}">
                <a16:creationId xmlns:a16="http://schemas.microsoft.com/office/drawing/2014/main" id="{5A473B25-56AD-4609-966D-A444580C0443}"/>
              </a:ext>
            </a:extLst>
          </p:cNvPr>
          <p:cNvPicPr>
            <a:picLocks noChangeAspect="1"/>
          </p:cNvPicPr>
          <p:nvPr/>
        </p:nvPicPr>
        <p:blipFill>
          <a:blip r:embed="rId9"/>
          <a:stretch>
            <a:fillRect/>
          </a:stretch>
        </p:blipFill>
        <p:spPr>
          <a:xfrm>
            <a:off x="51494" y="0"/>
            <a:ext cx="5486400" cy="8229600"/>
          </a:xfrm>
          <a:prstGeom prst="rect">
            <a:avLst/>
          </a:prstGeom>
        </p:spPr>
      </p:pic>
      <p:pic>
        <p:nvPicPr>
          <p:cNvPr id="24" name="Picture 23">
            <a:extLst>
              <a:ext uri="{FF2B5EF4-FFF2-40B4-BE49-F238E27FC236}">
                <a16:creationId xmlns:a16="http://schemas.microsoft.com/office/drawing/2014/main" id="{B8E2D729-3CA2-4F14-B14C-0E33AC942023}"/>
              </a:ext>
            </a:extLst>
          </p:cNvPr>
          <p:cNvPicPr>
            <a:picLocks noChangeAspect="1"/>
          </p:cNvPicPr>
          <p:nvPr/>
        </p:nvPicPr>
        <p:blipFill>
          <a:blip r:embed="rId10"/>
          <a:stretch>
            <a:fillRect/>
          </a:stretch>
        </p:blipFill>
        <p:spPr>
          <a:xfrm>
            <a:off x="12785389" y="7686892"/>
            <a:ext cx="1732716" cy="454207"/>
          </a:xfrm>
          <a:prstGeom prst="rect">
            <a:avLst/>
          </a:prstGeom>
        </p:spPr>
      </p:pic>
      <p:sp>
        <p:nvSpPr>
          <p:cNvPr id="25" name="TextBox 24">
            <a:extLst>
              <a:ext uri="{FF2B5EF4-FFF2-40B4-BE49-F238E27FC236}">
                <a16:creationId xmlns:a16="http://schemas.microsoft.com/office/drawing/2014/main" id="{D9BB424A-E66C-492F-A767-A5FF7EF82737}"/>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2</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13038" y="788551"/>
            <a:ext cx="7690723" cy="1135142"/>
          </a:xfrm>
          <a:prstGeom prst="rect">
            <a:avLst/>
          </a:prstGeom>
          <a:noFill/>
          <a:ln/>
        </p:spPr>
        <p:txBody>
          <a:bodyPr wrap="square" lIns="0" tIns="0" rIns="0" bIns="0" rtlCol="0" anchor="t"/>
          <a:lstStyle/>
          <a:p>
            <a:pPr marL="0" indent="0" algn="l">
              <a:lnSpc>
                <a:spcPts val="4450"/>
              </a:lnSpc>
              <a:buNone/>
            </a:pPr>
            <a:r>
              <a:rPr lang="en-US" sz="3550" dirty="0">
                <a:solidFill>
                  <a:srgbClr val="F5F0F0"/>
                </a:solidFill>
                <a:latin typeface="Merriweather" pitchFamily="34" charset="0"/>
                <a:ea typeface="Merriweather" pitchFamily="34" charset="-122"/>
                <a:cs typeface="Merriweather" pitchFamily="34" charset="-120"/>
              </a:rPr>
              <a:t>Exploring the Project's Core Domains</a:t>
            </a:r>
            <a:endParaRPr lang="en-US" sz="3550" dirty="0"/>
          </a:p>
        </p:txBody>
      </p:sp>
      <p:sp>
        <p:nvSpPr>
          <p:cNvPr id="4" name="Text 1"/>
          <p:cNvSpPr/>
          <p:nvPr/>
        </p:nvSpPr>
        <p:spPr>
          <a:xfrm>
            <a:off x="6213038" y="2196108"/>
            <a:ext cx="7690723" cy="581263"/>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Our project delves into critical areas of modern cybersecurity, focusing on understanding and mitigating advanced persistent threats and novel attack vectors.</a:t>
            </a:r>
            <a:endParaRPr lang="en-US" sz="1400" dirty="0"/>
          </a:p>
        </p:txBody>
      </p:sp>
      <p:sp>
        <p:nvSpPr>
          <p:cNvPr id="5" name="Shape 2"/>
          <p:cNvSpPr/>
          <p:nvPr/>
        </p:nvSpPr>
        <p:spPr>
          <a:xfrm>
            <a:off x="6190178" y="2958822"/>
            <a:ext cx="45720" cy="2529721"/>
          </a:xfrm>
          <a:prstGeom prst="rect">
            <a:avLst/>
          </a:prstGeom>
          <a:solidFill>
            <a:srgbClr val="609DFF"/>
          </a:solidFill>
          <a:ln/>
        </p:spPr>
      </p:sp>
      <p:sp>
        <p:nvSpPr>
          <p:cNvPr id="6" name="Text 3"/>
          <p:cNvSpPr/>
          <p:nvPr/>
        </p:nvSpPr>
        <p:spPr>
          <a:xfrm>
            <a:off x="6440329" y="2981682"/>
            <a:ext cx="2724864" cy="340638"/>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Malware Analysis</a:t>
            </a:r>
            <a:endParaRPr lang="en-US" sz="2100" dirty="0"/>
          </a:p>
        </p:txBody>
      </p:sp>
      <p:sp>
        <p:nvSpPr>
          <p:cNvPr id="7" name="Text 4"/>
          <p:cNvSpPr/>
          <p:nvPr/>
        </p:nvSpPr>
        <p:spPr>
          <a:xfrm>
            <a:off x="6440329" y="3431262"/>
            <a:ext cx="3504486" cy="2034421"/>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Investigating the behavior, characteristics, and impact of malicious software. This involves dissecting binaries, understanding execution patterns, and identifying evasion techniques to bolster defense mechanisms.</a:t>
            </a:r>
            <a:endParaRPr lang="en-US" sz="1400" dirty="0"/>
          </a:p>
        </p:txBody>
      </p:sp>
      <p:sp>
        <p:nvSpPr>
          <p:cNvPr id="8" name="Shape 5"/>
          <p:cNvSpPr/>
          <p:nvPr/>
        </p:nvSpPr>
        <p:spPr>
          <a:xfrm>
            <a:off x="10149007" y="2958822"/>
            <a:ext cx="45720" cy="2529721"/>
          </a:xfrm>
          <a:prstGeom prst="rect">
            <a:avLst/>
          </a:prstGeom>
          <a:solidFill>
            <a:srgbClr val="609DFF"/>
          </a:solidFill>
          <a:ln/>
        </p:spPr>
      </p:sp>
      <p:sp>
        <p:nvSpPr>
          <p:cNvPr id="9" name="Text 6"/>
          <p:cNvSpPr/>
          <p:nvPr/>
        </p:nvSpPr>
        <p:spPr>
          <a:xfrm>
            <a:off x="10399157" y="2981682"/>
            <a:ext cx="2724864" cy="340638"/>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Endpoint Security</a:t>
            </a:r>
            <a:endParaRPr lang="en-US" sz="2100" dirty="0"/>
          </a:p>
        </p:txBody>
      </p:sp>
      <p:sp>
        <p:nvSpPr>
          <p:cNvPr id="10" name="Text 7"/>
          <p:cNvSpPr/>
          <p:nvPr/>
        </p:nvSpPr>
        <p:spPr>
          <a:xfrm>
            <a:off x="10399157" y="3431262"/>
            <a:ext cx="3504605" cy="1743789"/>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Protecting end-user devices from cyber threats. We explore how vulnerabilities at the endpoint can be exploited and how robust security measures can prevent unauthorized access and data breaches.</a:t>
            </a:r>
            <a:endParaRPr lang="en-US" sz="1400" dirty="0"/>
          </a:p>
        </p:txBody>
      </p:sp>
      <p:sp>
        <p:nvSpPr>
          <p:cNvPr id="11" name="Shape 8"/>
          <p:cNvSpPr/>
          <p:nvPr/>
        </p:nvSpPr>
        <p:spPr>
          <a:xfrm>
            <a:off x="6190178" y="5806083"/>
            <a:ext cx="45720" cy="1657826"/>
          </a:xfrm>
          <a:prstGeom prst="rect">
            <a:avLst/>
          </a:prstGeom>
          <a:solidFill>
            <a:srgbClr val="609DFF"/>
          </a:solidFill>
          <a:ln/>
        </p:spPr>
      </p:sp>
      <p:sp>
        <p:nvSpPr>
          <p:cNvPr id="12" name="Text 9"/>
          <p:cNvSpPr/>
          <p:nvPr/>
        </p:nvSpPr>
        <p:spPr>
          <a:xfrm>
            <a:off x="6440329" y="5828943"/>
            <a:ext cx="2724864" cy="340638"/>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Fileless Attacks</a:t>
            </a:r>
            <a:endParaRPr lang="en-US" sz="2100" dirty="0"/>
          </a:p>
        </p:txBody>
      </p:sp>
      <p:sp>
        <p:nvSpPr>
          <p:cNvPr id="13" name="Text 10"/>
          <p:cNvSpPr/>
          <p:nvPr/>
        </p:nvSpPr>
        <p:spPr>
          <a:xfrm>
            <a:off x="6440329" y="6278523"/>
            <a:ext cx="7463433" cy="1162526"/>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Focusing on sophisticated threats that operate without leaving traditional file-based artifacts on the system. These attacks often leverage legitimate system tools and memory-resident code, making them difficult to detect by conventional antivirus solutions.</a:t>
            </a:r>
            <a:endParaRPr lang="en-US" sz="1400" dirty="0"/>
          </a:p>
        </p:txBody>
      </p:sp>
      <p:pic>
        <p:nvPicPr>
          <p:cNvPr id="14" name="Picture 13">
            <a:extLst>
              <a:ext uri="{FF2B5EF4-FFF2-40B4-BE49-F238E27FC236}">
                <a16:creationId xmlns:a16="http://schemas.microsoft.com/office/drawing/2014/main" id="{A372E6F2-A719-4087-9991-83806BE4BB92}"/>
              </a:ext>
            </a:extLst>
          </p:cNvPr>
          <p:cNvPicPr>
            <a:picLocks noChangeAspect="1"/>
          </p:cNvPicPr>
          <p:nvPr/>
        </p:nvPicPr>
        <p:blipFill>
          <a:blip r:embed="rId3"/>
          <a:stretch>
            <a:fillRect/>
          </a:stretch>
        </p:blipFill>
        <p:spPr>
          <a:xfrm>
            <a:off x="12785389" y="7686892"/>
            <a:ext cx="1732716" cy="454207"/>
          </a:xfrm>
          <a:prstGeom prst="rect">
            <a:avLst/>
          </a:prstGeom>
        </p:spPr>
      </p:pic>
      <p:sp>
        <p:nvSpPr>
          <p:cNvPr id="15" name="TextBox 14">
            <a:extLst>
              <a:ext uri="{FF2B5EF4-FFF2-40B4-BE49-F238E27FC236}">
                <a16:creationId xmlns:a16="http://schemas.microsoft.com/office/drawing/2014/main" id="{19ED6D81-70AA-456A-BE6B-4CF4BBCA4DFC}"/>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3</a:t>
            </a:r>
            <a:endParaRPr lang="en-US" dirty="0"/>
          </a:p>
        </p:txBody>
      </p:sp>
      <p:pic>
        <p:nvPicPr>
          <p:cNvPr id="2" name="Picture 1">
            <a:extLst>
              <a:ext uri="{FF2B5EF4-FFF2-40B4-BE49-F238E27FC236}">
                <a16:creationId xmlns:a16="http://schemas.microsoft.com/office/drawing/2014/main" id="{60E8283A-676E-4FA0-8BEF-563F825B7E82}"/>
              </a:ext>
            </a:extLst>
          </p:cNvPr>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30386" y="361949"/>
            <a:ext cx="6342459" cy="391954"/>
          </a:xfrm>
          <a:prstGeom prst="rect">
            <a:avLst/>
          </a:prstGeom>
          <a:noFill/>
          <a:ln/>
        </p:spPr>
        <p:txBody>
          <a:bodyPr wrap="none" lIns="0" tIns="0" rIns="0" bIns="0" rtlCol="0" anchor="t"/>
          <a:lstStyle/>
          <a:p>
            <a:pPr marL="0" indent="0" algn="l">
              <a:lnSpc>
                <a:spcPts val="3050"/>
              </a:lnSpc>
              <a:buNone/>
            </a:pPr>
            <a:r>
              <a:rPr lang="en-US" sz="2450" dirty="0">
                <a:solidFill>
                  <a:srgbClr val="F5F0F0"/>
                </a:solidFill>
                <a:latin typeface="Merriweather" pitchFamily="34" charset="0"/>
                <a:ea typeface="Merriweather" pitchFamily="34" charset="-122"/>
                <a:cs typeface="Merriweather" pitchFamily="34" charset="-120"/>
              </a:rPr>
              <a:t>Understanding the Rubber Ducky Concept</a:t>
            </a:r>
            <a:endParaRPr lang="en-US" sz="2450" dirty="0"/>
          </a:p>
        </p:txBody>
      </p:sp>
      <p:sp>
        <p:nvSpPr>
          <p:cNvPr id="3" name="Text 1"/>
          <p:cNvSpPr/>
          <p:nvPr/>
        </p:nvSpPr>
        <p:spPr>
          <a:xfrm>
            <a:off x="530386" y="829032"/>
            <a:ext cx="8243530" cy="200739"/>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The "Rubber Ducky" is an emblematic tool in the realm of penetration testing and ethical hacking, simulating a powerful attack vector.</a:t>
            </a:r>
            <a:endParaRPr lang="en-US" sz="950" dirty="0"/>
          </a:p>
        </p:txBody>
      </p:sp>
      <p:sp>
        <p:nvSpPr>
          <p:cNvPr id="4" name="Text 2"/>
          <p:cNvSpPr/>
          <p:nvPr/>
        </p:nvSpPr>
        <p:spPr>
          <a:xfrm>
            <a:off x="1861880" y="1506379"/>
            <a:ext cx="2263378" cy="235148"/>
          </a:xfrm>
          <a:prstGeom prst="rect">
            <a:avLst/>
          </a:prstGeom>
          <a:noFill/>
          <a:ln/>
        </p:spPr>
        <p:txBody>
          <a:bodyPr wrap="none" lIns="0" tIns="0" rIns="0" bIns="0" rtlCol="0" anchor="t"/>
          <a:lstStyle/>
          <a:p>
            <a:pPr marL="0" indent="0" algn="l">
              <a:lnSpc>
                <a:spcPts val="1850"/>
              </a:lnSpc>
              <a:buNone/>
            </a:pPr>
            <a:r>
              <a:rPr lang="en-US" sz="1450" dirty="0">
                <a:solidFill>
                  <a:srgbClr val="F5F0F0"/>
                </a:solidFill>
                <a:latin typeface="Merriweather" pitchFamily="34" charset="0"/>
                <a:ea typeface="Merriweather" pitchFamily="34" charset="-122"/>
                <a:cs typeface="Merriweather" pitchFamily="34" charset="-120"/>
              </a:rPr>
              <a:t>HID-based Attack Device</a:t>
            </a:r>
            <a:endParaRPr lang="en-US" sz="1450" dirty="0"/>
          </a:p>
        </p:txBody>
      </p:sp>
      <p:sp>
        <p:nvSpPr>
          <p:cNvPr id="5" name="Text 3"/>
          <p:cNvSpPr/>
          <p:nvPr/>
        </p:nvSpPr>
        <p:spPr>
          <a:xfrm>
            <a:off x="1861880" y="1866901"/>
            <a:ext cx="3968710" cy="602218"/>
          </a:xfrm>
          <a:prstGeom prst="rect">
            <a:avLst/>
          </a:prstGeom>
          <a:noFill/>
          <a:ln/>
        </p:spPr>
        <p:txBody>
          <a:bodyPr wrap="square" lIns="0" tIns="0" rIns="0" bIns="0" rtlCol="0" anchor="t"/>
          <a:lstStyle/>
          <a:p>
            <a:pPr marL="0" indent="0" algn="l">
              <a:lnSpc>
                <a:spcPts val="1550"/>
              </a:lnSpc>
              <a:buNone/>
            </a:pPr>
            <a:r>
              <a:rPr lang="en-US" sz="1400" dirty="0">
                <a:solidFill>
                  <a:srgbClr val="E2E6E9"/>
                </a:solidFill>
                <a:latin typeface="Merriweather" pitchFamily="34" charset="0"/>
                <a:ea typeface="Merriweather" pitchFamily="34" charset="-122"/>
                <a:cs typeface="Merriweather" pitchFamily="34" charset="-120"/>
              </a:rPr>
              <a:t>A Human Interface Device (HID) is any device that takes input from humans and sends it to a computer. Keyboards and mice are common HIDs. A Rubber Ducky masquerades as such a device.</a:t>
            </a:r>
            <a:endParaRPr lang="en-US" sz="1400" dirty="0"/>
          </a:p>
        </p:txBody>
      </p:sp>
      <p:pic>
        <p:nvPicPr>
          <p:cNvPr id="6" name="Image 0" descr="preencoded.png"/>
          <p:cNvPicPr>
            <a:picLocks noChangeAspect="1"/>
          </p:cNvPicPr>
          <p:nvPr/>
        </p:nvPicPr>
        <p:blipFill>
          <a:blip r:embed="rId3"/>
          <a:stretch>
            <a:fillRect/>
          </a:stretch>
        </p:blipFill>
        <p:spPr>
          <a:xfrm>
            <a:off x="1861880" y="2996628"/>
            <a:ext cx="3522862" cy="3522862"/>
          </a:xfrm>
          <a:prstGeom prst="rect">
            <a:avLst/>
          </a:prstGeom>
        </p:spPr>
      </p:pic>
      <p:sp>
        <p:nvSpPr>
          <p:cNvPr id="7" name="Text 4"/>
          <p:cNvSpPr/>
          <p:nvPr/>
        </p:nvSpPr>
        <p:spPr>
          <a:xfrm>
            <a:off x="7860706" y="1401518"/>
            <a:ext cx="1881664" cy="235148"/>
          </a:xfrm>
          <a:prstGeom prst="rect">
            <a:avLst/>
          </a:prstGeom>
          <a:noFill/>
          <a:ln/>
        </p:spPr>
        <p:txBody>
          <a:bodyPr wrap="none" lIns="0" tIns="0" rIns="0" bIns="0" rtlCol="0" anchor="t"/>
          <a:lstStyle/>
          <a:p>
            <a:pPr marL="0" indent="0" algn="l">
              <a:lnSpc>
                <a:spcPts val="1850"/>
              </a:lnSpc>
              <a:buNone/>
            </a:pPr>
            <a:r>
              <a:rPr lang="en-US" sz="1450" dirty="0">
                <a:solidFill>
                  <a:srgbClr val="F5F0F0"/>
                </a:solidFill>
                <a:latin typeface="Merriweather" pitchFamily="34" charset="0"/>
                <a:ea typeface="Merriweather" pitchFamily="34" charset="-122"/>
                <a:cs typeface="Merriweather" pitchFamily="34" charset="-120"/>
              </a:rPr>
              <a:t>Acts Like a Keyboard</a:t>
            </a:r>
            <a:endParaRPr lang="en-US" sz="1450" dirty="0"/>
          </a:p>
        </p:txBody>
      </p:sp>
      <p:sp>
        <p:nvSpPr>
          <p:cNvPr id="8" name="Text 5"/>
          <p:cNvSpPr/>
          <p:nvPr/>
        </p:nvSpPr>
        <p:spPr>
          <a:xfrm>
            <a:off x="7860706" y="1747458"/>
            <a:ext cx="3968710" cy="802958"/>
          </a:xfrm>
          <a:prstGeom prst="rect">
            <a:avLst/>
          </a:prstGeom>
          <a:noFill/>
          <a:ln/>
        </p:spPr>
        <p:txBody>
          <a:bodyPr wrap="square" lIns="0" tIns="0" rIns="0" bIns="0" rtlCol="0" anchor="t"/>
          <a:lstStyle/>
          <a:p>
            <a:pPr marL="0" indent="0" algn="l">
              <a:lnSpc>
                <a:spcPts val="1550"/>
              </a:lnSpc>
              <a:buNone/>
            </a:pPr>
            <a:r>
              <a:rPr lang="en-US" sz="1400" dirty="0">
                <a:solidFill>
                  <a:srgbClr val="E2E6E9"/>
                </a:solidFill>
                <a:latin typeface="Merriweather" pitchFamily="34" charset="0"/>
                <a:ea typeface="Merriweather" pitchFamily="34" charset="-122"/>
                <a:cs typeface="Merriweather" pitchFamily="34" charset="-120"/>
              </a:rPr>
              <a:t>When plugged into a computer, it is immediately recognized as a standard keyboard. This allows it to inject keystrokes at an incredibly rapid pace, executing commands far faster than a human could type.</a:t>
            </a:r>
          </a:p>
          <a:p>
            <a:pPr marL="0" indent="0" algn="l">
              <a:lnSpc>
                <a:spcPts val="1550"/>
              </a:lnSpc>
              <a:buNone/>
            </a:pPr>
            <a:endParaRPr lang="en-US" sz="1400" dirty="0"/>
          </a:p>
        </p:txBody>
      </p:sp>
      <p:pic>
        <p:nvPicPr>
          <p:cNvPr id="9" name="Image 1" descr="preencoded.png"/>
          <p:cNvPicPr>
            <a:picLocks noChangeAspect="1"/>
          </p:cNvPicPr>
          <p:nvPr/>
        </p:nvPicPr>
        <p:blipFill>
          <a:blip r:embed="rId4"/>
          <a:stretch>
            <a:fillRect/>
          </a:stretch>
        </p:blipFill>
        <p:spPr>
          <a:xfrm>
            <a:off x="7914043" y="3068495"/>
            <a:ext cx="3522862" cy="3522862"/>
          </a:xfrm>
          <a:prstGeom prst="rect">
            <a:avLst/>
          </a:prstGeom>
        </p:spPr>
      </p:pic>
      <p:sp>
        <p:nvSpPr>
          <p:cNvPr id="10" name="Text 6"/>
          <p:cNvSpPr/>
          <p:nvPr/>
        </p:nvSpPr>
        <p:spPr>
          <a:xfrm>
            <a:off x="5384742" y="6973501"/>
            <a:ext cx="2976205" cy="235148"/>
          </a:xfrm>
          <a:prstGeom prst="rect">
            <a:avLst/>
          </a:prstGeom>
          <a:noFill/>
          <a:ln/>
        </p:spPr>
        <p:txBody>
          <a:bodyPr wrap="none" lIns="0" tIns="0" rIns="0" bIns="0" rtlCol="0" anchor="t"/>
          <a:lstStyle/>
          <a:p>
            <a:pPr marL="0" indent="0" algn="l">
              <a:lnSpc>
                <a:spcPts val="1850"/>
              </a:lnSpc>
              <a:buNone/>
            </a:pPr>
            <a:r>
              <a:rPr lang="en-US" sz="1450" dirty="0">
                <a:solidFill>
                  <a:srgbClr val="F5F0F0"/>
                </a:solidFill>
                <a:latin typeface="Merriweather" pitchFamily="34" charset="0"/>
                <a:ea typeface="Merriweather" pitchFamily="34" charset="-122"/>
                <a:cs typeface="Merriweather" pitchFamily="34" charset="-120"/>
              </a:rPr>
              <a:t>Trusted by the Operating System</a:t>
            </a:r>
            <a:endParaRPr lang="en-US" sz="1450" dirty="0"/>
          </a:p>
        </p:txBody>
      </p:sp>
      <p:sp>
        <p:nvSpPr>
          <p:cNvPr id="11" name="Text 7"/>
          <p:cNvSpPr/>
          <p:nvPr/>
        </p:nvSpPr>
        <p:spPr>
          <a:xfrm>
            <a:off x="3193375" y="7283778"/>
            <a:ext cx="8243530" cy="401479"/>
          </a:xfrm>
          <a:prstGeom prst="rect">
            <a:avLst/>
          </a:prstGeom>
          <a:noFill/>
          <a:ln/>
        </p:spPr>
        <p:txBody>
          <a:bodyPr wrap="square" lIns="0" tIns="0" rIns="0" bIns="0" rtlCol="0" anchor="t"/>
          <a:lstStyle/>
          <a:p>
            <a:pPr marL="0" indent="0" algn="ctr">
              <a:lnSpc>
                <a:spcPts val="1550"/>
              </a:lnSpc>
              <a:buNone/>
            </a:pPr>
            <a:r>
              <a:rPr lang="en-US" sz="1200" dirty="0">
                <a:solidFill>
                  <a:srgbClr val="E2E6E9"/>
                </a:solidFill>
                <a:latin typeface="Merriweather" pitchFamily="34" charset="0"/>
                <a:ea typeface="Merriweather" pitchFamily="34" charset="-122"/>
                <a:cs typeface="Merriweather" pitchFamily="34" charset="-120"/>
              </a:rPr>
              <a:t>Operating systems inherently trust input from keyboards. This trust mechanism is what the Rubber Ducky exploits, allowing it to bypass many traditional security controls without raising immediate suspicion.</a:t>
            </a:r>
            <a:endParaRPr lang="en-US" sz="1200" dirty="0"/>
          </a:p>
        </p:txBody>
      </p:sp>
      <p:pic>
        <p:nvPicPr>
          <p:cNvPr id="12" name="Picture 11">
            <a:extLst>
              <a:ext uri="{FF2B5EF4-FFF2-40B4-BE49-F238E27FC236}">
                <a16:creationId xmlns:a16="http://schemas.microsoft.com/office/drawing/2014/main" id="{DB495571-AB0F-425A-9B77-0B8315F4356E}"/>
              </a:ext>
            </a:extLst>
          </p:cNvPr>
          <p:cNvPicPr>
            <a:picLocks noChangeAspect="1"/>
          </p:cNvPicPr>
          <p:nvPr/>
        </p:nvPicPr>
        <p:blipFill>
          <a:blip r:embed="rId5"/>
          <a:stretch>
            <a:fillRect/>
          </a:stretch>
        </p:blipFill>
        <p:spPr>
          <a:xfrm>
            <a:off x="12785389" y="7686892"/>
            <a:ext cx="1732716" cy="454207"/>
          </a:xfrm>
          <a:prstGeom prst="rect">
            <a:avLst/>
          </a:prstGeom>
        </p:spPr>
      </p:pic>
      <p:sp>
        <p:nvSpPr>
          <p:cNvPr id="13" name="TextBox 12">
            <a:extLst>
              <a:ext uri="{FF2B5EF4-FFF2-40B4-BE49-F238E27FC236}">
                <a16:creationId xmlns:a16="http://schemas.microsoft.com/office/drawing/2014/main" id="{2D00CE7D-BF92-4147-8701-ACBDA739C328}"/>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4</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1252180"/>
            <a:ext cx="10292120"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The Evolution: Why BLE Rubber Ducky?</a:t>
            </a:r>
            <a:endParaRPr lang="en-US" sz="4250" dirty="0"/>
          </a:p>
        </p:txBody>
      </p:sp>
      <p:sp>
        <p:nvSpPr>
          <p:cNvPr id="3" name="Text 1"/>
          <p:cNvSpPr/>
          <p:nvPr/>
        </p:nvSpPr>
        <p:spPr>
          <a:xfrm>
            <a:off x="863798" y="2358866"/>
            <a:ext cx="12902803" cy="345519"/>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We moved beyond traditional USB-based attacks to explore the next frontier of HID emulation: Bluetooth Low Energy.</a:t>
            </a:r>
            <a:endParaRPr lang="en-US" sz="1700" dirty="0"/>
          </a:p>
        </p:txBody>
      </p:sp>
      <p:sp>
        <p:nvSpPr>
          <p:cNvPr id="4" name="Shape 2"/>
          <p:cNvSpPr/>
          <p:nvPr/>
        </p:nvSpPr>
        <p:spPr>
          <a:xfrm>
            <a:off x="863798" y="2947273"/>
            <a:ext cx="485894" cy="485894"/>
          </a:xfrm>
          <a:prstGeom prst="roundRect">
            <a:avLst>
              <a:gd name="adj" fmla="val 18669"/>
            </a:avLst>
          </a:prstGeom>
          <a:solidFill>
            <a:srgbClr val="003180"/>
          </a:solidFill>
          <a:ln w="7620">
            <a:solidFill>
              <a:srgbClr val="194A99"/>
            </a:solidFill>
            <a:prstDash val="solid"/>
          </a:ln>
        </p:spPr>
      </p:sp>
      <p:sp>
        <p:nvSpPr>
          <p:cNvPr id="5" name="Text 3"/>
          <p:cNvSpPr/>
          <p:nvPr/>
        </p:nvSpPr>
        <p:spPr>
          <a:xfrm>
            <a:off x="1565553" y="2987754"/>
            <a:ext cx="3239572" cy="404932"/>
          </a:xfrm>
          <a:prstGeom prst="rect">
            <a:avLst/>
          </a:prstGeom>
          <a:noFill/>
          <a:ln/>
        </p:spPr>
        <p:txBody>
          <a:bodyPr wrap="none" lIns="0" tIns="0" rIns="0" bIns="0" rtlCol="0" anchor="t"/>
          <a:lstStyle/>
          <a:p>
            <a:pPr marL="0" indent="0" algn="l">
              <a:lnSpc>
                <a:spcPts val="3150"/>
              </a:lnSpc>
              <a:buNone/>
            </a:pPr>
            <a:r>
              <a:rPr lang="en-US" sz="2550" dirty="0">
                <a:solidFill>
                  <a:srgbClr val="609DFF"/>
                </a:solidFill>
                <a:latin typeface="Merriweather" pitchFamily="34" charset="0"/>
                <a:ea typeface="Merriweather" pitchFamily="34" charset="-122"/>
                <a:cs typeface="Merriweather" pitchFamily="34" charset="-120"/>
              </a:rPr>
              <a:t>Wireless HID Attack</a:t>
            </a:r>
            <a:endParaRPr lang="en-US" sz="2550" dirty="0"/>
          </a:p>
        </p:txBody>
      </p:sp>
      <p:sp>
        <p:nvSpPr>
          <p:cNvPr id="6" name="Text 4"/>
          <p:cNvSpPr/>
          <p:nvPr/>
        </p:nvSpPr>
        <p:spPr>
          <a:xfrm>
            <a:off x="1565553" y="3522226"/>
            <a:ext cx="3419237" cy="3455194"/>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Unlike its USB predecessor, the BLE Rubber Ducky operates wirelessly. This significantly extends the attack range and allows for covert operations without physical contact with the target machine, opening new avenues for social engineering and proximity-based attacks.</a:t>
            </a:r>
            <a:endParaRPr lang="en-US" sz="1700" dirty="0"/>
          </a:p>
        </p:txBody>
      </p:sp>
      <p:sp>
        <p:nvSpPr>
          <p:cNvPr id="7" name="Shape 5"/>
          <p:cNvSpPr/>
          <p:nvPr/>
        </p:nvSpPr>
        <p:spPr>
          <a:xfrm>
            <a:off x="5254704" y="2947273"/>
            <a:ext cx="485894" cy="485894"/>
          </a:xfrm>
          <a:prstGeom prst="roundRect">
            <a:avLst>
              <a:gd name="adj" fmla="val 18669"/>
            </a:avLst>
          </a:prstGeom>
          <a:solidFill>
            <a:srgbClr val="003180"/>
          </a:solidFill>
          <a:ln w="7620">
            <a:solidFill>
              <a:srgbClr val="194A99"/>
            </a:solidFill>
            <a:prstDash val="solid"/>
          </a:ln>
        </p:spPr>
      </p:sp>
      <p:sp>
        <p:nvSpPr>
          <p:cNvPr id="8" name="Text 6"/>
          <p:cNvSpPr/>
          <p:nvPr/>
        </p:nvSpPr>
        <p:spPr>
          <a:xfrm>
            <a:off x="5956459" y="2987754"/>
            <a:ext cx="3239572" cy="404932"/>
          </a:xfrm>
          <a:prstGeom prst="rect">
            <a:avLst/>
          </a:prstGeom>
          <a:noFill/>
          <a:ln/>
        </p:spPr>
        <p:txBody>
          <a:bodyPr wrap="none" lIns="0" tIns="0" rIns="0" bIns="0" rtlCol="0" anchor="t"/>
          <a:lstStyle/>
          <a:p>
            <a:pPr marL="0" indent="0" algn="l">
              <a:lnSpc>
                <a:spcPts val="3150"/>
              </a:lnSpc>
              <a:buNone/>
            </a:pPr>
            <a:r>
              <a:rPr lang="en-US" sz="2550" dirty="0">
                <a:solidFill>
                  <a:srgbClr val="609DFF"/>
                </a:solidFill>
                <a:latin typeface="Merriweather" pitchFamily="34" charset="0"/>
                <a:ea typeface="Merriweather" pitchFamily="34" charset="-122"/>
                <a:cs typeface="Merriweather" pitchFamily="34" charset="-120"/>
              </a:rPr>
              <a:t>No USB Required</a:t>
            </a:r>
            <a:endParaRPr lang="en-US" sz="2550" dirty="0"/>
          </a:p>
        </p:txBody>
      </p:sp>
      <p:sp>
        <p:nvSpPr>
          <p:cNvPr id="9" name="Text 7"/>
          <p:cNvSpPr/>
          <p:nvPr/>
        </p:nvSpPr>
        <p:spPr>
          <a:xfrm>
            <a:off x="5956459" y="3522226"/>
            <a:ext cx="3419237" cy="276415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Eliminating the need for a physical USB connection makes the attack stealthier and harder to detect. It circumvents USB port monitoring and restrictions, leveraging the pervasive nature of Bluetooth connectivity in modern devices.</a:t>
            </a:r>
            <a:endParaRPr lang="en-US" sz="1700" dirty="0"/>
          </a:p>
        </p:txBody>
      </p:sp>
      <p:sp>
        <p:nvSpPr>
          <p:cNvPr id="10" name="Shape 8"/>
          <p:cNvSpPr/>
          <p:nvPr/>
        </p:nvSpPr>
        <p:spPr>
          <a:xfrm>
            <a:off x="9645610" y="2947273"/>
            <a:ext cx="485894" cy="485894"/>
          </a:xfrm>
          <a:prstGeom prst="roundRect">
            <a:avLst>
              <a:gd name="adj" fmla="val 18669"/>
            </a:avLst>
          </a:prstGeom>
          <a:solidFill>
            <a:srgbClr val="003180"/>
          </a:solidFill>
          <a:ln w="7620">
            <a:solidFill>
              <a:srgbClr val="194A99"/>
            </a:solidFill>
            <a:prstDash val="solid"/>
          </a:ln>
        </p:spPr>
      </p:sp>
      <p:sp>
        <p:nvSpPr>
          <p:cNvPr id="11" name="Text 9"/>
          <p:cNvSpPr/>
          <p:nvPr/>
        </p:nvSpPr>
        <p:spPr>
          <a:xfrm>
            <a:off x="10347365" y="2987754"/>
            <a:ext cx="3368040" cy="404932"/>
          </a:xfrm>
          <a:prstGeom prst="rect">
            <a:avLst/>
          </a:prstGeom>
          <a:noFill/>
          <a:ln/>
        </p:spPr>
        <p:txBody>
          <a:bodyPr wrap="none" lIns="0" tIns="0" rIns="0" bIns="0" rtlCol="0" anchor="t"/>
          <a:lstStyle/>
          <a:p>
            <a:pPr marL="0" indent="0" algn="l">
              <a:lnSpc>
                <a:spcPts val="3150"/>
              </a:lnSpc>
              <a:buNone/>
            </a:pPr>
            <a:r>
              <a:rPr lang="en-US" sz="2550" dirty="0">
                <a:solidFill>
                  <a:srgbClr val="609DFF"/>
                </a:solidFill>
                <a:latin typeface="Merriweather" pitchFamily="34" charset="0"/>
                <a:ea typeface="Merriweather" pitchFamily="34" charset="-122"/>
                <a:cs typeface="Merriweather" pitchFamily="34" charset="-120"/>
              </a:rPr>
              <a:t>Real-World Relevance</a:t>
            </a:r>
            <a:endParaRPr lang="en-US" sz="2550" dirty="0"/>
          </a:p>
        </p:txBody>
      </p:sp>
      <p:sp>
        <p:nvSpPr>
          <p:cNvPr id="12" name="Text 10"/>
          <p:cNvSpPr/>
          <p:nvPr/>
        </p:nvSpPr>
        <p:spPr>
          <a:xfrm>
            <a:off x="10347365" y="3522226"/>
            <a:ext cx="3419237" cy="3109674"/>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Bluetooth-enabled devices are ubiquitous in today's environments. This project explores vulnerabilities inherent in this widespread technology, providing insights into potential real-world threats and how to defend against them in corporate and personal settings.</a:t>
            </a:r>
            <a:endParaRPr lang="en-US" sz="1700" dirty="0"/>
          </a:p>
        </p:txBody>
      </p:sp>
      <p:pic>
        <p:nvPicPr>
          <p:cNvPr id="13" name="Picture 12">
            <a:extLst>
              <a:ext uri="{FF2B5EF4-FFF2-40B4-BE49-F238E27FC236}">
                <a16:creationId xmlns:a16="http://schemas.microsoft.com/office/drawing/2014/main" id="{370ED1F4-49C3-40E4-AA30-C22E589A0AD4}"/>
              </a:ext>
            </a:extLst>
          </p:cNvPr>
          <p:cNvPicPr>
            <a:picLocks noChangeAspect="1"/>
          </p:cNvPicPr>
          <p:nvPr/>
        </p:nvPicPr>
        <p:blipFill>
          <a:blip r:embed="rId3"/>
          <a:stretch>
            <a:fillRect/>
          </a:stretch>
        </p:blipFill>
        <p:spPr>
          <a:xfrm>
            <a:off x="12785389" y="7686892"/>
            <a:ext cx="1732716" cy="454207"/>
          </a:xfrm>
          <a:prstGeom prst="rect">
            <a:avLst/>
          </a:prstGeom>
        </p:spPr>
      </p:pic>
      <p:sp>
        <p:nvSpPr>
          <p:cNvPr id="14" name="TextBox 13">
            <a:extLst>
              <a:ext uri="{FF2B5EF4-FFF2-40B4-BE49-F238E27FC236}">
                <a16:creationId xmlns:a16="http://schemas.microsoft.com/office/drawing/2014/main" id="{CE78B103-72E8-4AA7-86B7-B40DD8F28346}"/>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5</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539716" y="643771"/>
            <a:ext cx="8115300" cy="549235"/>
          </a:xfrm>
          <a:prstGeom prst="rect">
            <a:avLst/>
          </a:prstGeom>
          <a:noFill/>
          <a:ln/>
        </p:spPr>
        <p:txBody>
          <a:bodyPr wrap="none" lIns="0" tIns="0" rIns="0" bIns="0" rtlCol="0" anchor="t"/>
          <a:lstStyle/>
          <a:p>
            <a:pPr marL="0" indent="0" algn="l">
              <a:lnSpc>
                <a:spcPts val="4300"/>
              </a:lnSpc>
              <a:buNone/>
            </a:pPr>
            <a:r>
              <a:rPr lang="en-US" sz="3450" dirty="0">
                <a:solidFill>
                  <a:srgbClr val="F5F0F0"/>
                </a:solidFill>
                <a:latin typeface="Merriweather" pitchFamily="34" charset="0"/>
                <a:ea typeface="Merriweather" pitchFamily="34" charset="-122"/>
                <a:cs typeface="Merriweather" pitchFamily="34" charset="-120"/>
              </a:rPr>
              <a:t>The Core Problem: Undermining Trust</a:t>
            </a:r>
            <a:endParaRPr lang="en-US" sz="3450" dirty="0"/>
          </a:p>
        </p:txBody>
      </p:sp>
      <p:sp>
        <p:nvSpPr>
          <p:cNvPr id="3" name="Text 1"/>
          <p:cNvSpPr/>
          <p:nvPr/>
        </p:nvSpPr>
        <p:spPr>
          <a:xfrm>
            <a:off x="1539716" y="1544479"/>
            <a:ext cx="11550968" cy="281107"/>
          </a:xfrm>
          <a:prstGeom prst="rect">
            <a:avLst/>
          </a:prstGeom>
          <a:noFill/>
          <a:ln/>
        </p:spPr>
        <p:txBody>
          <a:bodyPr wrap="none" lIns="0" tIns="0" rIns="0" bIns="0" rtlCol="0" anchor="t"/>
          <a:lstStyle/>
          <a:p>
            <a:pPr marL="0" indent="0" algn="l">
              <a:lnSpc>
                <a:spcPts val="2200"/>
              </a:lnSpc>
              <a:buNone/>
            </a:pPr>
            <a:r>
              <a:rPr lang="en-US" sz="1350" dirty="0">
                <a:solidFill>
                  <a:srgbClr val="E2E6E9"/>
                </a:solidFill>
                <a:latin typeface="Merriweather" pitchFamily="34" charset="0"/>
                <a:ea typeface="Merriweather" pitchFamily="34" charset="-122"/>
                <a:cs typeface="Merriweather" pitchFamily="34" charset="-120"/>
              </a:rPr>
              <a:t>Our project highlights a fundamental security challenge: the inherent trust operating systems place in peripheral devices.</a:t>
            </a:r>
            <a:endParaRPr lang="en-US" sz="1350" dirty="0"/>
          </a:p>
        </p:txBody>
      </p:sp>
      <p:sp>
        <p:nvSpPr>
          <p:cNvPr id="4" name="Shape 2"/>
          <p:cNvSpPr/>
          <p:nvPr/>
        </p:nvSpPr>
        <p:spPr>
          <a:xfrm>
            <a:off x="1539716" y="2023229"/>
            <a:ext cx="3733086" cy="5562600"/>
          </a:xfrm>
          <a:prstGeom prst="roundRect">
            <a:avLst>
              <a:gd name="adj" fmla="val 2939"/>
            </a:avLst>
          </a:prstGeom>
          <a:solidFill>
            <a:srgbClr val="09151A">
              <a:alpha val="95000"/>
            </a:srgbClr>
          </a:solidFill>
          <a:ln w="22860">
            <a:solidFill>
              <a:srgbClr val="194A99"/>
            </a:solidFill>
            <a:prstDash val="solid"/>
          </a:ln>
        </p:spPr>
      </p:sp>
      <p:sp>
        <p:nvSpPr>
          <p:cNvPr id="5" name="Shape 3"/>
          <p:cNvSpPr/>
          <p:nvPr/>
        </p:nvSpPr>
        <p:spPr>
          <a:xfrm>
            <a:off x="1516856" y="2023229"/>
            <a:ext cx="91440" cy="5562600"/>
          </a:xfrm>
          <a:prstGeom prst="roundRect">
            <a:avLst>
              <a:gd name="adj" fmla="val 80738"/>
            </a:avLst>
          </a:prstGeom>
          <a:solidFill>
            <a:srgbClr val="609DFF"/>
          </a:solidFill>
          <a:ln/>
        </p:spPr>
      </p:sp>
      <p:sp>
        <p:nvSpPr>
          <p:cNvPr id="6" name="Text 4"/>
          <p:cNvSpPr/>
          <p:nvPr/>
        </p:nvSpPr>
        <p:spPr>
          <a:xfrm>
            <a:off x="1806892" y="2221825"/>
            <a:ext cx="3030498" cy="329565"/>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OS Trusts Input Devices</a:t>
            </a:r>
            <a:endParaRPr lang="en-US" sz="2050" dirty="0"/>
          </a:p>
        </p:txBody>
      </p:sp>
      <p:sp>
        <p:nvSpPr>
          <p:cNvPr id="7" name="Text 5"/>
          <p:cNvSpPr/>
          <p:nvPr/>
        </p:nvSpPr>
        <p:spPr>
          <a:xfrm>
            <a:off x="1806892" y="2656761"/>
            <a:ext cx="3267313" cy="1967746"/>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Merriweather" pitchFamily="34" charset="0"/>
                <a:ea typeface="Merriweather" pitchFamily="34" charset="-122"/>
                <a:cs typeface="Merriweather" pitchFamily="34" charset="-120"/>
              </a:rPr>
              <a:t>Operating systems are designed to accept and process input from human interface devices (HIDs) like keyboards and mice without question. This trust is crucial for usability but creates a blind spot for malicious input.</a:t>
            </a:r>
            <a:endParaRPr lang="en-US" sz="1350" dirty="0"/>
          </a:p>
        </p:txBody>
      </p:sp>
      <p:pic>
        <p:nvPicPr>
          <p:cNvPr id="8" name="Image 0" descr="preencoded.png"/>
          <p:cNvPicPr>
            <a:picLocks noChangeAspect="1"/>
          </p:cNvPicPr>
          <p:nvPr/>
        </p:nvPicPr>
        <p:blipFill>
          <a:blip r:embed="rId3"/>
          <a:stretch>
            <a:fillRect/>
          </a:stretch>
        </p:blipFill>
        <p:spPr>
          <a:xfrm>
            <a:off x="1806892" y="4822150"/>
            <a:ext cx="3267313" cy="2235518"/>
          </a:xfrm>
          <a:prstGeom prst="rect">
            <a:avLst/>
          </a:prstGeom>
        </p:spPr>
      </p:pic>
      <p:sp>
        <p:nvSpPr>
          <p:cNvPr id="9" name="Shape 6"/>
          <p:cNvSpPr/>
          <p:nvPr/>
        </p:nvSpPr>
        <p:spPr>
          <a:xfrm>
            <a:off x="5448538" y="2023229"/>
            <a:ext cx="3733205" cy="5562600"/>
          </a:xfrm>
          <a:prstGeom prst="roundRect">
            <a:avLst>
              <a:gd name="adj" fmla="val 2939"/>
            </a:avLst>
          </a:prstGeom>
          <a:solidFill>
            <a:srgbClr val="09151A">
              <a:alpha val="95000"/>
            </a:srgbClr>
          </a:solidFill>
          <a:ln w="22860">
            <a:solidFill>
              <a:srgbClr val="194A99"/>
            </a:solidFill>
            <a:prstDash val="solid"/>
          </a:ln>
        </p:spPr>
      </p:sp>
      <p:sp>
        <p:nvSpPr>
          <p:cNvPr id="10" name="Shape 7"/>
          <p:cNvSpPr/>
          <p:nvPr/>
        </p:nvSpPr>
        <p:spPr>
          <a:xfrm>
            <a:off x="5425678" y="2023229"/>
            <a:ext cx="91440" cy="5562600"/>
          </a:xfrm>
          <a:prstGeom prst="roundRect">
            <a:avLst>
              <a:gd name="adj" fmla="val 80738"/>
            </a:avLst>
          </a:prstGeom>
          <a:solidFill>
            <a:srgbClr val="609DFF"/>
          </a:solidFill>
          <a:ln/>
        </p:spPr>
      </p:sp>
      <p:sp>
        <p:nvSpPr>
          <p:cNvPr id="11" name="Text 8"/>
          <p:cNvSpPr/>
          <p:nvPr/>
        </p:nvSpPr>
        <p:spPr>
          <a:xfrm>
            <a:off x="5715714" y="2221825"/>
            <a:ext cx="2636639" cy="329565"/>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No Exploit Required</a:t>
            </a:r>
            <a:endParaRPr lang="en-US" sz="2050" dirty="0"/>
          </a:p>
        </p:txBody>
      </p:sp>
      <p:sp>
        <p:nvSpPr>
          <p:cNvPr id="12" name="Text 9"/>
          <p:cNvSpPr/>
          <p:nvPr/>
        </p:nvSpPr>
        <p:spPr>
          <a:xfrm>
            <a:off x="5715714" y="2656761"/>
            <a:ext cx="3267432" cy="2248853"/>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Merriweather" pitchFamily="34" charset="0"/>
                <a:ea typeface="Merriweather" pitchFamily="34" charset="-122"/>
                <a:cs typeface="Merriweather" pitchFamily="34" charset="-120"/>
              </a:rPr>
              <a:t>Traditional attacks often require exploiting a software vulnerability. The BLE Rubber Ducky doesn't need one; it simply abuses the legitimate function of a keyboard. This makes it a "living off the land" attack, using built-in system functionalities against the user.</a:t>
            </a:r>
            <a:endParaRPr lang="en-US" sz="1350" dirty="0"/>
          </a:p>
        </p:txBody>
      </p:sp>
      <p:pic>
        <p:nvPicPr>
          <p:cNvPr id="13" name="Image 1" descr="preencoded.png"/>
          <p:cNvPicPr>
            <a:picLocks noChangeAspect="1"/>
          </p:cNvPicPr>
          <p:nvPr/>
        </p:nvPicPr>
        <p:blipFill>
          <a:blip r:embed="rId4"/>
          <a:stretch>
            <a:fillRect/>
          </a:stretch>
        </p:blipFill>
        <p:spPr>
          <a:xfrm>
            <a:off x="5715714" y="5103257"/>
            <a:ext cx="3267432" cy="2235518"/>
          </a:xfrm>
          <a:prstGeom prst="rect">
            <a:avLst/>
          </a:prstGeom>
        </p:spPr>
      </p:pic>
      <p:sp>
        <p:nvSpPr>
          <p:cNvPr id="14" name="Shape 10"/>
          <p:cNvSpPr/>
          <p:nvPr/>
        </p:nvSpPr>
        <p:spPr>
          <a:xfrm>
            <a:off x="9357479" y="2023229"/>
            <a:ext cx="3733205" cy="5562600"/>
          </a:xfrm>
          <a:prstGeom prst="roundRect">
            <a:avLst>
              <a:gd name="adj" fmla="val 2939"/>
            </a:avLst>
          </a:prstGeom>
          <a:solidFill>
            <a:srgbClr val="09151A">
              <a:alpha val="95000"/>
            </a:srgbClr>
          </a:solidFill>
          <a:ln w="22860">
            <a:solidFill>
              <a:srgbClr val="194A99"/>
            </a:solidFill>
            <a:prstDash val="solid"/>
          </a:ln>
        </p:spPr>
      </p:sp>
      <p:sp>
        <p:nvSpPr>
          <p:cNvPr id="15" name="Shape 11"/>
          <p:cNvSpPr/>
          <p:nvPr/>
        </p:nvSpPr>
        <p:spPr>
          <a:xfrm>
            <a:off x="9334619" y="2023229"/>
            <a:ext cx="91440" cy="5562600"/>
          </a:xfrm>
          <a:prstGeom prst="roundRect">
            <a:avLst>
              <a:gd name="adj" fmla="val 80738"/>
            </a:avLst>
          </a:prstGeom>
          <a:solidFill>
            <a:srgbClr val="609DFF"/>
          </a:solidFill>
          <a:ln/>
        </p:spPr>
      </p:sp>
      <p:sp>
        <p:nvSpPr>
          <p:cNvPr id="16" name="Text 12"/>
          <p:cNvSpPr/>
          <p:nvPr/>
        </p:nvSpPr>
        <p:spPr>
          <a:xfrm>
            <a:off x="9624655" y="2221825"/>
            <a:ext cx="3267432" cy="659130"/>
          </a:xfrm>
          <a:prstGeom prst="rect">
            <a:avLst/>
          </a:prstGeom>
          <a:noFill/>
          <a:ln/>
        </p:spPr>
        <p:txBody>
          <a:bodyPr wrap="squar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Fileless Execution Possible</a:t>
            </a:r>
            <a:endParaRPr lang="en-US" sz="2050" dirty="0"/>
          </a:p>
        </p:txBody>
      </p:sp>
      <p:sp>
        <p:nvSpPr>
          <p:cNvPr id="17" name="Text 13"/>
          <p:cNvSpPr/>
          <p:nvPr/>
        </p:nvSpPr>
        <p:spPr>
          <a:xfrm>
            <a:off x="9624655" y="2986326"/>
            <a:ext cx="3267432" cy="1967746"/>
          </a:xfrm>
          <a:prstGeom prst="rect">
            <a:avLst/>
          </a:prstGeom>
          <a:noFill/>
          <a:ln/>
        </p:spPr>
        <p:txBody>
          <a:bodyPr wrap="square" lIns="0" tIns="0" rIns="0" bIns="0" rtlCol="0" anchor="t"/>
          <a:lstStyle/>
          <a:p>
            <a:pPr marL="0" indent="0" algn="l">
              <a:lnSpc>
                <a:spcPts val="2200"/>
              </a:lnSpc>
              <a:buNone/>
            </a:pPr>
            <a:r>
              <a:rPr lang="en-US" sz="1350" dirty="0">
                <a:solidFill>
                  <a:srgbClr val="E2E6E9"/>
                </a:solidFill>
                <a:latin typeface="Merriweather" pitchFamily="34" charset="0"/>
                <a:ea typeface="Merriweather" pitchFamily="34" charset="-122"/>
                <a:cs typeface="Merriweather" pitchFamily="34" charset="-120"/>
              </a:rPr>
              <a:t>Since the attack injects commands directly into the system, it can trigger scripts or download malware without writing files to the disk. This fileless nature makes it incredibly difficult for endpoint detection and response (EDR) solutions to identify and block.</a:t>
            </a:r>
            <a:endParaRPr lang="en-US" sz="1350" dirty="0"/>
          </a:p>
        </p:txBody>
      </p:sp>
      <p:pic>
        <p:nvPicPr>
          <p:cNvPr id="18" name="Image 2" descr="preencoded.png"/>
          <p:cNvPicPr>
            <a:picLocks noChangeAspect="1"/>
          </p:cNvPicPr>
          <p:nvPr/>
        </p:nvPicPr>
        <p:blipFill>
          <a:blip r:embed="rId5"/>
          <a:stretch>
            <a:fillRect/>
          </a:stretch>
        </p:blipFill>
        <p:spPr>
          <a:xfrm>
            <a:off x="9624655" y="5151715"/>
            <a:ext cx="3267432" cy="2235518"/>
          </a:xfrm>
          <a:prstGeom prst="rect">
            <a:avLst/>
          </a:prstGeom>
        </p:spPr>
      </p:pic>
      <p:pic>
        <p:nvPicPr>
          <p:cNvPr id="19" name="Picture 18">
            <a:extLst>
              <a:ext uri="{FF2B5EF4-FFF2-40B4-BE49-F238E27FC236}">
                <a16:creationId xmlns:a16="http://schemas.microsoft.com/office/drawing/2014/main" id="{71650BB9-A159-4629-980F-5E97BB65DDD5}"/>
              </a:ext>
            </a:extLst>
          </p:cNvPr>
          <p:cNvPicPr>
            <a:picLocks noChangeAspect="1"/>
          </p:cNvPicPr>
          <p:nvPr/>
        </p:nvPicPr>
        <p:blipFill>
          <a:blip r:embed="rId6"/>
          <a:stretch>
            <a:fillRect/>
          </a:stretch>
        </p:blipFill>
        <p:spPr>
          <a:xfrm>
            <a:off x="12785389" y="7686892"/>
            <a:ext cx="1732716" cy="454207"/>
          </a:xfrm>
          <a:prstGeom prst="rect">
            <a:avLst/>
          </a:prstGeom>
        </p:spPr>
      </p:pic>
      <p:sp>
        <p:nvSpPr>
          <p:cNvPr id="20" name="TextBox 19">
            <a:extLst>
              <a:ext uri="{FF2B5EF4-FFF2-40B4-BE49-F238E27FC236}">
                <a16:creationId xmlns:a16="http://schemas.microsoft.com/office/drawing/2014/main" id="{F9A0964F-0A69-4902-B0D8-3F28AF92B44C}"/>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6</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24865" y="711637"/>
            <a:ext cx="12980670" cy="1288733"/>
          </a:xfrm>
          <a:prstGeom prst="rect">
            <a:avLst/>
          </a:prstGeom>
          <a:noFill/>
          <a:ln/>
        </p:spPr>
        <p:txBody>
          <a:bodyPr wrap="square" lIns="0" tIns="0" rIns="0" bIns="0" rtlCol="0" anchor="t"/>
          <a:lstStyle/>
          <a:p>
            <a:pPr marL="0" indent="0" algn="l">
              <a:lnSpc>
                <a:spcPts val="5050"/>
              </a:lnSpc>
              <a:buNone/>
            </a:pPr>
            <a:r>
              <a:rPr lang="en-US" sz="4050" dirty="0">
                <a:solidFill>
                  <a:srgbClr val="F5F0F0"/>
                </a:solidFill>
                <a:latin typeface="Merriweather" pitchFamily="34" charset="0"/>
                <a:ea typeface="Merriweather" pitchFamily="34" charset="-122"/>
                <a:cs typeface="Merriweather" pitchFamily="34" charset="-120"/>
              </a:rPr>
              <a:t>Project Objectives: Unveiling Vulnerabilities and Defenses</a:t>
            </a:r>
            <a:endParaRPr lang="en-US" sz="4050" dirty="0"/>
          </a:p>
        </p:txBody>
      </p:sp>
      <p:sp>
        <p:nvSpPr>
          <p:cNvPr id="3" name="Text 1"/>
          <p:cNvSpPr/>
          <p:nvPr/>
        </p:nvSpPr>
        <p:spPr>
          <a:xfrm>
            <a:off x="824865" y="2412802"/>
            <a:ext cx="12980670" cy="329922"/>
          </a:xfrm>
          <a:prstGeom prst="rect">
            <a:avLst/>
          </a:prstGeom>
          <a:noFill/>
          <a:ln/>
        </p:spPr>
        <p:txBody>
          <a:bodyPr wrap="non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Our research aims to meticulously analyze the behavior of the BLE Rubber Ducky and its implications for cybersecurity.</a:t>
            </a:r>
            <a:endParaRPr lang="en-US" sz="1600" dirty="0"/>
          </a:p>
        </p:txBody>
      </p:sp>
      <p:sp>
        <p:nvSpPr>
          <p:cNvPr id="4" name="Text 2"/>
          <p:cNvSpPr/>
          <p:nvPr/>
        </p:nvSpPr>
        <p:spPr>
          <a:xfrm>
            <a:off x="1333738" y="4033480"/>
            <a:ext cx="3297436" cy="322183"/>
          </a:xfrm>
          <a:prstGeom prst="rect">
            <a:avLst/>
          </a:prstGeom>
          <a:noFill/>
          <a:ln/>
        </p:spPr>
        <p:txBody>
          <a:bodyPr wrap="none" lIns="0" tIns="0" rIns="0" bIns="0" rtlCol="0" anchor="t"/>
          <a:lstStyle/>
          <a:p>
            <a:pPr marL="0" indent="0" algn="r">
              <a:lnSpc>
                <a:spcPts val="2500"/>
              </a:lnSpc>
              <a:buNone/>
            </a:pPr>
            <a:r>
              <a:rPr lang="en-US" sz="2000" dirty="0">
                <a:solidFill>
                  <a:srgbClr val="E2E6E9"/>
                </a:solidFill>
                <a:latin typeface="Merriweather" pitchFamily="34" charset="0"/>
                <a:ea typeface="Merriweather" pitchFamily="34" charset="-122"/>
                <a:cs typeface="Merriweather" pitchFamily="34" charset="-120"/>
              </a:rPr>
              <a:t>Analyze Malware Behavior</a:t>
            </a:r>
            <a:endParaRPr lang="en-US" sz="2000" dirty="0"/>
          </a:p>
        </p:txBody>
      </p:sp>
      <p:sp>
        <p:nvSpPr>
          <p:cNvPr id="5" name="Text 3"/>
          <p:cNvSpPr/>
          <p:nvPr/>
        </p:nvSpPr>
        <p:spPr>
          <a:xfrm>
            <a:off x="824865" y="4479369"/>
            <a:ext cx="3806309" cy="1979533"/>
          </a:xfrm>
          <a:prstGeom prst="rect">
            <a:avLst/>
          </a:prstGeom>
          <a:noFill/>
          <a:ln/>
        </p:spPr>
        <p:txBody>
          <a:bodyPr wrap="square" lIns="0" tIns="0" rIns="0" bIns="0" rtlCol="0" anchor="t"/>
          <a:lstStyle/>
          <a:p>
            <a:pPr marL="0" indent="0" algn="r">
              <a:lnSpc>
                <a:spcPts val="2550"/>
              </a:lnSpc>
              <a:buNone/>
            </a:pPr>
            <a:r>
              <a:rPr lang="en-US" sz="1600" dirty="0">
                <a:solidFill>
                  <a:srgbClr val="E2E6E9"/>
                </a:solidFill>
                <a:latin typeface="Merriweather" pitchFamily="34" charset="0"/>
                <a:ea typeface="Merriweather" pitchFamily="34" charset="-122"/>
                <a:cs typeface="Merriweather" pitchFamily="34" charset="-120"/>
              </a:rPr>
              <a:t>We will dissect the various keystroke injection payloads to understand their impact, from system manipulation to data exfiltration. This involves observing how different scripts interact with the target OS.</a:t>
            </a:r>
            <a:endParaRPr lang="en-US" sz="1600" dirty="0"/>
          </a:p>
        </p:txBody>
      </p:sp>
      <p:sp>
        <p:nvSpPr>
          <p:cNvPr id="8" name="Text 4"/>
          <p:cNvSpPr/>
          <p:nvPr/>
        </p:nvSpPr>
        <p:spPr>
          <a:xfrm>
            <a:off x="9896118" y="2985373"/>
            <a:ext cx="2690574" cy="322183"/>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Study Execution Flow</a:t>
            </a:r>
            <a:endParaRPr lang="en-US" sz="2000" dirty="0"/>
          </a:p>
        </p:txBody>
      </p:sp>
      <p:sp>
        <p:nvSpPr>
          <p:cNvPr id="9" name="Text 5"/>
          <p:cNvSpPr/>
          <p:nvPr/>
        </p:nvSpPr>
        <p:spPr>
          <a:xfrm>
            <a:off x="9896118" y="3431262"/>
            <a:ext cx="3909417" cy="1649611"/>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Mapping out the entire chain of events from initial connection to payload execution, identifying critical points where the attack can be detected or interrupted.</a:t>
            </a:r>
            <a:endParaRPr lang="en-US" sz="1600" dirty="0"/>
          </a:p>
        </p:txBody>
      </p:sp>
      <p:sp>
        <p:nvSpPr>
          <p:cNvPr id="12" name="Text 6"/>
          <p:cNvSpPr/>
          <p:nvPr/>
        </p:nvSpPr>
        <p:spPr>
          <a:xfrm>
            <a:off x="9896118" y="5411629"/>
            <a:ext cx="3365421" cy="322183"/>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Observe Security Detection</a:t>
            </a:r>
            <a:endParaRPr lang="en-US" sz="2000" dirty="0"/>
          </a:p>
        </p:txBody>
      </p:sp>
      <p:sp>
        <p:nvSpPr>
          <p:cNvPr id="13" name="Text 7"/>
          <p:cNvSpPr/>
          <p:nvPr/>
        </p:nvSpPr>
        <p:spPr>
          <a:xfrm>
            <a:off x="9896118" y="5857518"/>
            <a:ext cx="3909417" cy="1649611"/>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Evaluating the effectiveness of current endpoint security solutions against this type of wireless HID attack. This includes testing various antivirus, EDR, and intrusion detection systems.</a:t>
            </a:r>
            <a:endParaRPr lang="en-US" sz="1600" dirty="0"/>
          </a:p>
        </p:txBody>
      </p:sp>
      <p:pic>
        <p:nvPicPr>
          <p:cNvPr id="16" name="Picture 15">
            <a:extLst>
              <a:ext uri="{FF2B5EF4-FFF2-40B4-BE49-F238E27FC236}">
                <a16:creationId xmlns:a16="http://schemas.microsoft.com/office/drawing/2014/main" id="{E42B03A2-409A-4B16-9F65-4C31132985BC}"/>
              </a:ext>
            </a:extLst>
          </p:cNvPr>
          <p:cNvPicPr>
            <a:picLocks noChangeAspect="1"/>
          </p:cNvPicPr>
          <p:nvPr/>
        </p:nvPicPr>
        <p:blipFill>
          <a:blip r:embed="rId3"/>
          <a:stretch>
            <a:fillRect/>
          </a:stretch>
        </p:blipFill>
        <p:spPr>
          <a:xfrm>
            <a:off x="12785389" y="7686892"/>
            <a:ext cx="1732716" cy="454207"/>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183" y="4022034"/>
            <a:ext cx="308491" cy="308491"/>
          </a:xfrm>
          <a:prstGeom prst="rect">
            <a:avLst/>
          </a:prstGeom>
        </p:spPr>
      </p:pic>
      <p:pic>
        <p:nvPicPr>
          <p:cNvPr id="11"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42372" y="3000910"/>
            <a:ext cx="308491" cy="308491"/>
          </a:xfrm>
          <a:prstGeom prst="rect">
            <a:avLst/>
          </a:prstGeom>
        </p:spPr>
      </p:pic>
      <p:pic>
        <p:nvPicPr>
          <p:cNvPr id="15" name="Image 5"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82818" y="5383185"/>
            <a:ext cx="308491" cy="308491"/>
          </a:xfrm>
          <a:prstGeom prst="rect">
            <a:avLst/>
          </a:prstGeom>
        </p:spPr>
      </p:pic>
      <p:pic>
        <p:nvPicPr>
          <p:cNvPr id="22" name="Picture 21">
            <a:extLst>
              <a:ext uri="{FF2B5EF4-FFF2-40B4-BE49-F238E27FC236}">
                <a16:creationId xmlns:a16="http://schemas.microsoft.com/office/drawing/2014/main" id="{5CA3670E-700C-42C7-9974-2D5824E9A580}"/>
              </a:ext>
            </a:extLst>
          </p:cNvPr>
          <p:cNvPicPr>
            <a:picLocks noChangeAspect="1"/>
          </p:cNvPicPr>
          <p:nvPr/>
        </p:nvPicPr>
        <p:blipFill>
          <a:blip r:embed="rId10"/>
          <a:stretch>
            <a:fillRect/>
          </a:stretch>
        </p:blipFill>
        <p:spPr>
          <a:xfrm>
            <a:off x="5408905" y="3291991"/>
            <a:ext cx="3823161" cy="3823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EC01BC93-CB7D-4D85-B557-A624A0981AF3}"/>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7</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169194" y="514469"/>
            <a:ext cx="10384274" cy="584597"/>
          </a:xfrm>
          <a:prstGeom prst="rect">
            <a:avLst/>
          </a:prstGeom>
          <a:noFill/>
          <a:ln/>
        </p:spPr>
        <p:txBody>
          <a:bodyPr wrap="none" lIns="0" tIns="0" rIns="0" bIns="0" rtlCol="0" anchor="t"/>
          <a:lstStyle/>
          <a:p>
            <a:pPr marL="0" indent="0" algn="l">
              <a:lnSpc>
                <a:spcPts val="4600"/>
              </a:lnSpc>
              <a:buNone/>
            </a:pPr>
            <a:r>
              <a:rPr lang="en-US" sz="3650" dirty="0">
                <a:solidFill>
                  <a:srgbClr val="F5F0F0"/>
                </a:solidFill>
                <a:latin typeface="Merriweather" pitchFamily="34" charset="0"/>
                <a:ea typeface="Merriweather" pitchFamily="34" charset="-122"/>
                <a:cs typeface="Merriweather" pitchFamily="34" charset="-120"/>
              </a:rPr>
              <a:t>Hardware Components: The Brains and Brawn</a:t>
            </a:r>
            <a:endParaRPr lang="en-US" sz="3650" dirty="0"/>
          </a:p>
        </p:txBody>
      </p:sp>
      <p:sp>
        <p:nvSpPr>
          <p:cNvPr id="3" name="Text 1"/>
          <p:cNvSpPr/>
          <p:nvPr/>
        </p:nvSpPr>
        <p:spPr>
          <a:xfrm>
            <a:off x="1169194" y="1473160"/>
            <a:ext cx="12292012" cy="299204"/>
          </a:xfrm>
          <a:prstGeom prst="rect">
            <a:avLst/>
          </a:prstGeom>
          <a:noFill/>
          <a:ln/>
        </p:spPr>
        <p:txBody>
          <a:bodyPr wrap="none" lIns="0" tIns="0" rIns="0" bIns="0" rtlCol="0" anchor="t"/>
          <a:lstStyle/>
          <a:p>
            <a:pPr marL="0" indent="0" algn="l">
              <a:lnSpc>
                <a:spcPts val="2350"/>
              </a:lnSpc>
              <a:buNone/>
            </a:pPr>
            <a:r>
              <a:rPr lang="en-US" sz="1450" dirty="0">
                <a:solidFill>
                  <a:srgbClr val="E2E6E9"/>
                </a:solidFill>
                <a:latin typeface="Merriweather" pitchFamily="34" charset="0"/>
                <a:ea typeface="Merriweather" pitchFamily="34" charset="-122"/>
                <a:cs typeface="Merriweather" pitchFamily="34" charset="-120"/>
              </a:rPr>
              <a:t>The physical foundation of our BLE Rubber Ducky is built upon reliable and versatile electronic components.</a:t>
            </a:r>
            <a:endParaRPr lang="en-US" sz="1450" dirty="0"/>
          </a:p>
        </p:txBody>
      </p:sp>
      <p:pic>
        <p:nvPicPr>
          <p:cNvPr id="4" name="Image 0" descr="preencoded.png"/>
          <p:cNvPicPr>
            <a:picLocks noChangeAspect="1"/>
          </p:cNvPicPr>
          <p:nvPr/>
        </p:nvPicPr>
        <p:blipFill>
          <a:blip r:embed="rId3"/>
          <a:stretch>
            <a:fillRect/>
          </a:stretch>
        </p:blipFill>
        <p:spPr>
          <a:xfrm>
            <a:off x="1176814" y="2104430"/>
            <a:ext cx="3992523" cy="2244566"/>
          </a:xfrm>
          <a:prstGeom prst="rect">
            <a:avLst/>
          </a:prstGeom>
        </p:spPr>
      </p:pic>
      <p:pic>
        <p:nvPicPr>
          <p:cNvPr id="5" name="Image 1" descr="preencoded.png"/>
          <p:cNvPicPr>
            <a:picLocks noChangeAspect="1"/>
          </p:cNvPicPr>
          <p:nvPr/>
        </p:nvPicPr>
        <p:blipFill>
          <a:blip r:embed="rId4"/>
          <a:stretch>
            <a:fillRect/>
          </a:stretch>
        </p:blipFill>
        <p:spPr>
          <a:xfrm>
            <a:off x="5318879" y="2104430"/>
            <a:ext cx="3992523" cy="2244566"/>
          </a:xfrm>
          <a:prstGeom prst="rect">
            <a:avLst/>
          </a:prstGeom>
        </p:spPr>
      </p:pic>
      <p:pic>
        <p:nvPicPr>
          <p:cNvPr id="6" name="Image 2" descr="preencoded.png"/>
          <p:cNvPicPr>
            <a:picLocks noChangeAspect="1"/>
          </p:cNvPicPr>
          <p:nvPr/>
        </p:nvPicPr>
        <p:blipFill>
          <a:blip r:embed="rId5"/>
          <a:stretch>
            <a:fillRect/>
          </a:stretch>
        </p:blipFill>
        <p:spPr>
          <a:xfrm>
            <a:off x="9460944" y="2104430"/>
            <a:ext cx="3992523" cy="2244566"/>
          </a:xfrm>
          <a:prstGeom prst="rect">
            <a:avLst/>
          </a:prstGeom>
        </p:spPr>
      </p:pic>
      <p:sp>
        <p:nvSpPr>
          <p:cNvPr id="7" name="Text 2"/>
          <p:cNvSpPr/>
          <p:nvPr/>
        </p:nvSpPr>
        <p:spPr>
          <a:xfrm>
            <a:off x="1169194" y="4681061"/>
            <a:ext cx="12292012" cy="598408"/>
          </a:xfrm>
          <a:prstGeom prst="rect">
            <a:avLst/>
          </a:prstGeom>
          <a:noFill/>
          <a:ln/>
        </p:spPr>
        <p:txBody>
          <a:bodyPr wrap="square" lIns="0" tIns="0" rIns="0" bIns="0" rtlCol="0" anchor="t"/>
          <a:lstStyle/>
          <a:p>
            <a:pPr marL="0" indent="0" algn="l">
              <a:lnSpc>
                <a:spcPts val="2350"/>
              </a:lnSpc>
              <a:buNone/>
            </a:pPr>
            <a:r>
              <a:rPr lang="en-US" sz="1450" dirty="0">
                <a:solidFill>
                  <a:srgbClr val="E2E6E9"/>
                </a:solidFill>
                <a:latin typeface="Merriweather" pitchFamily="34" charset="0"/>
                <a:ea typeface="Merriweather" pitchFamily="34" charset="-122"/>
                <a:cs typeface="Merriweather" pitchFamily="34" charset="-120"/>
              </a:rPr>
              <a:t>Each component plays a crucial role in enabling the wireless communication, user interaction, and payload delivery capabilities of our device.</a:t>
            </a:r>
            <a:endParaRPr lang="en-US" sz="1450" dirty="0"/>
          </a:p>
        </p:txBody>
      </p:sp>
      <p:sp>
        <p:nvSpPr>
          <p:cNvPr id="8" name="Text 3"/>
          <p:cNvSpPr/>
          <p:nvPr/>
        </p:nvSpPr>
        <p:spPr>
          <a:xfrm>
            <a:off x="1169194" y="5489853"/>
            <a:ext cx="12292012" cy="897612"/>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2E6E9"/>
                </a:solidFill>
                <a:latin typeface="Merriweather" pitchFamily="34" charset="0"/>
                <a:ea typeface="Merriweather" pitchFamily="34" charset="-122"/>
                <a:cs typeface="Merriweather" pitchFamily="34" charset="-120"/>
              </a:rPr>
              <a:t>ESP32:</a:t>
            </a:r>
            <a:r>
              <a:rPr lang="en-US" sz="1450" dirty="0">
                <a:solidFill>
                  <a:srgbClr val="E2E6E9"/>
                </a:solidFill>
                <a:latin typeface="Merriweather" pitchFamily="34" charset="0"/>
                <a:ea typeface="Merriweather" pitchFamily="34" charset="-122"/>
                <a:cs typeface="Merriweather" pitchFamily="34" charset="-120"/>
              </a:rPr>
              <a:t> This powerful microcontroller serves as the central processing unit, handling Bluetooth Low Energy communication and executing the pre-programmed attack payloads. Its dual-core processor and integrated Wi-Fi and Bluetooth capabilities make it ideal for this project.</a:t>
            </a:r>
            <a:endParaRPr lang="en-US" sz="1450" dirty="0"/>
          </a:p>
        </p:txBody>
      </p:sp>
      <p:sp>
        <p:nvSpPr>
          <p:cNvPr id="9" name="Text 4"/>
          <p:cNvSpPr/>
          <p:nvPr/>
        </p:nvSpPr>
        <p:spPr>
          <a:xfrm>
            <a:off x="1169194" y="6452830"/>
            <a:ext cx="12292012"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2E6E9"/>
                </a:solidFill>
                <a:latin typeface="Merriweather" pitchFamily="34" charset="0"/>
                <a:ea typeface="Merriweather" pitchFamily="34" charset="-122"/>
                <a:cs typeface="Merriweather" pitchFamily="34" charset="-120"/>
              </a:rPr>
              <a:t>2.8” TFT Touch Screen:</a:t>
            </a:r>
            <a:r>
              <a:rPr lang="en-US" sz="1450" dirty="0">
                <a:solidFill>
                  <a:srgbClr val="E2E6E9"/>
                </a:solidFill>
                <a:latin typeface="Merriweather" pitchFamily="34" charset="0"/>
                <a:ea typeface="Merriweather" pitchFamily="34" charset="-122"/>
                <a:cs typeface="Merriweather" pitchFamily="34" charset="-120"/>
              </a:rPr>
              <a:t> This intuitive interface allows for on-the-fly selection of attack payloads without needing to re-flash the device. It provides a visual and interactive way to manage various attack scenarios.</a:t>
            </a:r>
            <a:endParaRPr lang="en-US" sz="1450" dirty="0"/>
          </a:p>
        </p:txBody>
      </p:sp>
      <p:sp>
        <p:nvSpPr>
          <p:cNvPr id="10" name="Text 5"/>
          <p:cNvSpPr/>
          <p:nvPr/>
        </p:nvSpPr>
        <p:spPr>
          <a:xfrm>
            <a:off x="1169194" y="7116604"/>
            <a:ext cx="12292012"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2E6E9"/>
                </a:solidFill>
                <a:latin typeface="Merriweather" pitchFamily="34" charset="0"/>
                <a:ea typeface="Merriweather" pitchFamily="34" charset="-122"/>
                <a:cs typeface="Merriweather" pitchFamily="34" charset="-120"/>
              </a:rPr>
              <a:t>Breadboard &amp; Wires:</a:t>
            </a:r>
            <a:r>
              <a:rPr lang="en-US" sz="1450" dirty="0">
                <a:solidFill>
                  <a:srgbClr val="E2E6E9"/>
                </a:solidFill>
                <a:latin typeface="Merriweather" pitchFamily="34" charset="0"/>
                <a:ea typeface="Merriweather" pitchFamily="34" charset="-122"/>
                <a:cs typeface="Merriweather" pitchFamily="34" charset="-120"/>
              </a:rPr>
              <a:t> Essential for prototyping and connecting the various components, ensuring a stable and functional circuit for development and testing.</a:t>
            </a:r>
            <a:endParaRPr lang="en-US" sz="1450" dirty="0"/>
          </a:p>
        </p:txBody>
      </p:sp>
      <p:pic>
        <p:nvPicPr>
          <p:cNvPr id="11" name="Picture 10">
            <a:extLst>
              <a:ext uri="{FF2B5EF4-FFF2-40B4-BE49-F238E27FC236}">
                <a16:creationId xmlns:a16="http://schemas.microsoft.com/office/drawing/2014/main" id="{D8D7BA0B-BB3C-4B9F-A07C-7C0A8F992866}"/>
              </a:ext>
            </a:extLst>
          </p:cNvPr>
          <p:cNvPicPr>
            <a:picLocks noChangeAspect="1"/>
          </p:cNvPicPr>
          <p:nvPr/>
        </p:nvPicPr>
        <p:blipFill>
          <a:blip r:embed="rId6"/>
          <a:stretch>
            <a:fillRect/>
          </a:stretch>
        </p:blipFill>
        <p:spPr>
          <a:xfrm>
            <a:off x="12785389" y="7686892"/>
            <a:ext cx="1732716" cy="454207"/>
          </a:xfrm>
          <a:prstGeom prst="rect">
            <a:avLst/>
          </a:prstGeom>
        </p:spPr>
      </p:pic>
      <p:sp>
        <p:nvSpPr>
          <p:cNvPr id="12" name="TextBox 11">
            <a:extLst>
              <a:ext uri="{FF2B5EF4-FFF2-40B4-BE49-F238E27FC236}">
                <a16:creationId xmlns:a16="http://schemas.microsoft.com/office/drawing/2014/main" id="{04438FFD-CB48-4AA3-9135-C20FA4C21891}"/>
              </a:ext>
            </a:extLst>
          </p:cNvPr>
          <p:cNvSpPr txBox="1"/>
          <p:nvPr/>
        </p:nvSpPr>
        <p:spPr>
          <a:xfrm>
            <a:off x="14076947" y="7686892"/>
            <a:ext cx="7363326" cy="369332"/>
          </a:xfrm>
          <a:prstGeom prst="rect">
            <a:avLst/>
          </a:prstGeom>
          <a:noFill/>
        </p:spPr>
        <p:txBody>
          <a:bodyPr wrap="square">
            <a:spAutoFit/>
          </a:bodyPr>
          <a:lstStyle/>
          <a:p>
            <a:r>
              <a:rPr lang="en-US" dirty="0">
                <a:solidFill>
                  <a:schemeClr val="bg2"/>
                </a:solidFil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8076" y="862370"/>
            <a:ext cx="13034129" cy="1239679"/>
          </a:xfrm>
          <a:prstGeom prst="rect">
            <a:avLst/>
          </a:prstGeom>
          <a:noFill/>
          <a:ln/>
        </p:spPr>
        <p:txBody>
          <a:bodyPr wrap="square" lIns="0" tIns="0" rIns="0" bIns="0" rtlCol="0" anchor="t"/>
          <a:lstStyle/>
          <a:p>
            <a:pPr marL="0" indent="0" algn="l">
              <a:lnSpc>
                <a:spcPts val="4850"/>
              </a:lnSpc>
              <a:buNone/>
            </a:pPr>
            <a:r>
              <a:rPr lang="en-US" sz="3900" dirty="0">
                <a:solidFill>
                  <a:srgbClr val="F5F0F0"/>
                </a:solidFill>
                <a:latin typeface="Merriweather" pitchFamily="34" charset="0"/>
                <a:ea typeface="Merriweather" pitchFamily="34" charset="-122"/>
                <a:cs typeface="Merriweather" pitchFamily="34" charset="-120"/>
              </a:rPr>
              <a:t>Software Components: The Intelligence Behind the Attack</a:t>
            </a:r>
            <a:endParaRPr lang="en-US" sz="3900" dirty="0"/>
          </a:p>
        </p:txBody>
      </p:sp>
      <p:sp>
        <p:nvSpPr>
          <p:cNvPr id="3" name="Text 1"/>
          <p:cNvSpPr/>
          <p:nvPr/>
        </p:nvSpPr>
        <p:spPr>
          <a:xfrm>
            <a:off x="798076" y="2498646"/>
            <a:ext cx="13034129" cy="317302"/>
          </a:xfrm>
          <a:prstGeom prst="rect">
            <a:avLst/>
          </a:prstGeom>
          <a:noFill/>
          <a:ln/>
        </p:spPr>
        <p:txBody>
          <a:bodyPr wrap="non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Our project leverages a suite of software tools to program, manage, and execute the BLE Rubber Ducky's functionalities.</a:t>
            </a:r>
            <a:endParaRPr lang="en-US" sz="1550" dirty="0"/>
          </a:p>
        </p:txBody>
      </p:sp>
      <p:sp>
        <p:nvSpPr>
          <p:cNvPr id="4" name="Shape 2"/>
          <p:cNvSpPr/>
          <p:nvPr/>
        </p:nvSpPr>
        <p:spPr>
          <a:xfrm>
            <a:off x="798076" y="3039070"/>
            <a:ext cx="13034129" cy="4328160"/>
          </a:xfrm>
          <a:prstGeom prst="roundRect">
            <a:avLst>
              <a:gd name="adj" fmla="val 1925"/>
            </a:avLst>
          </a:prstGeom>
          <a:solidFill>
            <a:srgbClr val="003180"/>
          </a:solidFill>
          <a:ln w="7620">
            <a:solidFill>
              <a:srgbClr val="194A99"/>
            </a:solidFill>
            <a:prstDash val="solid"/>
          </a:ln>
        </p:spPr>
      </p:sp>
      <p:sp>
        <p:nvSpPr>
          <p:cNvPr id="5" name="Shape 3"/>
          <p:cNvSpPr/>
          <p:nvPr/>
        </p:nvSpPr>
        <p:spPr>
          <a:xfrm>
            <a:off x="805696" y="3046690"/>
            <a:ext cx="6509385" cy="2156460"/>
          </a:xfrm>
          <a:prstGeom prst="roundRect">
            <a:avLst>
              <a:gd name="adj" fmla="val 3863"/>
            </a:avLst>
          </a:prstGeom>
          <a:solidFill>
            <a:srgbClr val="003180"/>
          </a:solidFill>
          <a:ln/>
        </p:spPr>
      </p:sp>
      <p:sp>
        <p:nvSpPr>
          <p:cNvPr id="6" name="Text 4"/>
          <p:cNvSpPr/>
          <p:nvPr/>
        </p:nvSpPr>
        <p:spPr>
          <a:xfrm>
            <a:off x="1003935" y="3244929"/>
            <a:ext cx="2975134" cy="371832"/>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Merriweather" pitchFamily="34" charset="0"/>
                <a:ea typeface="Merriweather" pitchFamily="34" charset="-122"/>
                <a:cs typeface="Merriweather" pitchFamily="34" charset="-120"/>
              </a:rPr>
              <a:t>Arduino IDE</a:t>
            </a:r>
            <a:endParaRPr lang="en-US" sz="2300" dirty="0"/>
          </a:p>
        </p:txBody>
      </p:sp>
      <p:sp>
        <p:nvSpPr>
          <p:cNvPr id="7" name="Text 5"/>
          <p:cNvSpPr/>
          <p:nvPr/>
        </p:nvSpPr>
        <p:spPr>
          <a:xfrm>
            <a:off x="1003935" y="3735705"/>
            <a:ext cx="5815370" cy="1269206"/>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The integrated development environment (IDE) used for writing and uploading code to the ESP32 microcontroller. It provides a user-friendly platform for programming the device's behavior and attack logic.</a:t>
            </a:r>
            <a:endParaRPr lang="en-US" sz="1550" dirty="0"/>
          </a:p>
        </p:txBody>
      </p:sp>
      <p:sp>
        <p:nvSpPr>
          <p:cNvPr id="8" name="Shape 6"/>
          <p:cNvSpPr/>
          <p:nvPr/>
        </p:nvSpPr>
        <p:spPr>
          <a:xfrm>
            <a:off x="7315081" y="3046690"/>
            <a:ext cx="6509504" cy="2156460"/>
          </a:xfrm>
          <a:prstGeom prst="rect">
            <a:avLst/>
          </a:prstGeom>
          <a:solidFill>
            <a:srgbClr val="003180"/>
          </a:solidFill>
          <a:ln/>
        </p:spPr>
      </p:sp>
      <p:sp>
        <p:nvSpPr>
          <p:cNvPr id="9" name="Shape 7"/>
          <p:cNvSpPr/>
          <p:nvPr/>
        </p:nvSpPr>
        <p:spPr>
          <a:xfrm>
            <a:off x="7315081" y="3046690"/>
            <a:ext cx="22860" cy="2156460"/>
          </a:xfrm>
          <a:prstGeom prst="roundRect">
            <a:avLst>
              <a:gd name="adj" fmla="val 364417"/>
            </a:avLst>
          </a:prstGeom>
          <a:solidFill>
            <a:srgbClr val="194A99"/>
          </a:solidFill>
          <a:ln/>
        </p:spPr>
      </p:sp>
      <p:sp>
        <p:nvSpPr>
          <p:cNvPr id="10" name="Text 8"/>
          <p:cNvSpPr/>
          <p:nvPr/>
        </p:nvSpPr>
        <p:spPr>
          <a:xfrm>
            <a:off x="7810857" y="3244929"/>
            <a:ext cx="2975134" cy="371832"/>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Merriweather" pitchFamily="34" charset="0"/>
                <a:ea typeface="Merriweather" pitchFamily="34" charset="-122"/>
                <a:cs typeface="Merriweather" pitchFamily="34" charset="-120"/>
              </a:rPr>
              <a:t>BLE HID Firmware</a:t>
            </a:r>
            <a:endParaRPr lang="en-US" sz="2300" dirty="0"/>
          </a:p>
        </p:txBody>
      </p:sp>
      <p:sp>
        <p:nvSpPr>
          <p:cNvPr id="11" name="Text 9"/>
          <p:cNvSpPr/>
          <p:nvPr/>
        </p:nvSpPr>
        <p:spPr>
          <a:xfrm>
            <a:off x="7810857" y="3735705"/>
            <a:ext cx="5815489" cy="1269206"/>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Custom firmware developed to enable the ESP32 to emulate a Bluetooth Low Energy Human Interface Device. This firmware allows the device to present itself as a keyboard to target systems.</a:t>
            </a:r>
            <a:endParaRPr lang="en-US" sz="1550" dirty="0"/>
          </a:p>
        </p:txBody>
      </p:sp>
      <p:sp>
        <p:nvSpPr>
          <p:cNvPr id="12" name="Shape 10"/>
          <p:cNvSpPr/>
          <p:nvPr/>
        </p:nvSpPr>
        <p:spPr>
          <a:xfrm>
            <a:off x="7067193" y="3877032"/>
            <a:ext cx="495776" cy="495776"/>
          </a:xfrm>
          <a:prstGeom prst="roundRect">
            <a:avLst>
              <a:gd name="adj" fmla="val 16803"/>
            </a:avLst>
          </a:prstGeom>
          <a:solidFill>
            <a:srgbClr val="09151A">
              <a:alpha val="95000"/>
            </a:srgbClr>
          </a:solidFill>
          <a:ln w="22860">
            <a:solidFill>
              <a:srgbClr val="194A99"/>
            </a:solidFill>
            <a:prstDash val="solid"/>
          </a:ln>
        </p:spPr>
      </p:sp>
      <p:pic>
        <p:nvPicPr>
          <p:cNvPr id="1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1137" y="4000976"/>
            <a:ext cx="247888" cy="247888"/>
          </a:xfrm>
          <a:prstGeom prst="rect">
            <a:avLst/>
          </a:prstGeom>
        </p:spPr>
      </p:pic>
      <p:sp>
        <p:nvSpPr>
          <p:cNvPr id="14" name="Shape 11"/>
          <p:cNvSpPr/>
          <p:nvPr/>
        </p:nvSpPr>
        <p:spPr>
          <a:xfrm>
            <a:off x="805696" y="5203150"/>
            <a:ext cx="6509385" cy="2156460"/>
          </a:xfrm>
          <a:prstGeom prst="rect">
            <a:avLst/>
          </a:prstGeom>
          <a:solidFill>
            <a:srgbClr val="003180"/>
          </a:solidFill>
          <a:ln/>
        </p:spPr>
      </p:sp>
      <p:sp>
        <p:nvSpPr>
          <p:cNvPr id="15" name="Shape 12"/>
          <p:cNvSpPr/>
          <p:nvPr/>
        </p:nvSpPr>
        <p:spPr>
          <a:xfrm>
            <a:off x="805696" y="5203150"/>
            <a:ext cx="6509385" cy="22860"/>
          </a:xfrm>
          <a:prstGeom prst="roundRect">
            <a:avLst>
              <a:gd name="adj" fmla="val 364417"/>
            </a:avLst>
          </a:prstGeom>
          <a:solidFill>
            <a:srgbClr val="194A99"/>
          </a:solidFill>
          <a:ln/>
        </p:spPr>
      </p:sp>
      <p:sp>
        <p:nvSpPr>
          <p:cNvPr id="16" name="Text 13"/>
          <p:cNvSpPr/>
          <p:nvPr/>
        </p:nvSpPr>
        <p:spPr>
          <a:xfrm>
            <a:off x="1003935" y="5401389"/>
            <a:ext cx="2975134" cy="371832"/>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Merriweather" pitchFamily="34" charset="0"/>
                <a:ea typeface="Merriweather" pitchFamily="34" charset="-122"/>
                <a:cs typeface="Merriweather" pitchFamily="34" charset="-120"/>
              </a:rPr>
              <a:t>PowerShell</a:t>
            </a:r>
            <a:endParaRPr lang="en-US" sz="2300" dirty="0"/>
          </a:p>
        </p:txBody>
      </p:sp>
      <p:sp>
        <p:nvSpPr>
          <p:cNvPr id="17" name="Text 14"/>
          <p:cNvSpPr/>
          <p:nvPr/>
        </p:nvSpPr>
        <p:spPr>
          <a:xfrm>
            <a:off x="1003935" y="5892165"/>
            <a:ext cx="5815370" cy="1269206"/>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A powerful command-line shell and scripting language often targeted by fileless attacks. We utilize PowerShell scripts as payloads to simulate real-world attack scenarios on Windows systems.</a:t>
            </a:r>
            <a:endParaRPr lang="en-US" sz="1550" dirty="0"/>
          </a:p>
        </p:txBody>
      </p:sp>
      <p:sp>
        <p:nvSpPr>
          <p:cNvPr id="18" name="Shape 15"/>
          <p:cNvSpPr/>
          <p:nvPr/>
        </p:nvSpPr>
        <p:spPr>
          <a:xfrm>
            <a:off x="7315081" y="5203150"/>
            <a:ext cx="6509504" cy="2156460"/>
          </a:xfrm>
          <a:prstGeom prst="rect">
            <a:avLst/>
          </a:prstGeom>
          <a:solidFill>
            <a:srgbClr val="003180"/>
          </a:solidFill>
          <a:ln/>
        </p:spPr>
      </p:sp>
      <p:sp>
        <p:nvSpPr>
          <p:cNvPr id="19" name="Shape 16"/>
          <p:cNvSpPr/>
          <p:nvPr/>
        </p:nvSpPr>
        <p:spPr>
          <a:xfrm>
            <a:off x="7315081" y="5203150"/>
            <a:ext cx="22860" cy="2156460"/>
          </a:xfrm>
          <a:prstGeom prst="roundRect">
            <a:avLst>
              <a:gd name="adj" fmla="val 364417"/>
            </a:avLst>
          </a:prstGeom>
          <a:solidFill>
            <a:srgbClr val="194A99"/>
          </a:solidFill>
          <a:ln/>
        </p:spPr>
      </p:sp>
      <p:sp>
        <p:nvSpPr>
          <p:cNvPr id="20" name="Shape 17"/>
          <p:cNvSpPr/>
          <p:nvPr/>
        </p:nvSpPr>
        <p:spPr>
          <a:xfrm>
            <a:off x="7315081" y="5203150"/>
            <a:ext cx="6509504" cy="22860"/>
          </a:xfrm>
          <a:prstGeom prst="roundRect">
            <a:avLst>
              <a:gd name="adj" fmla="val 364417"/>
            </a:avLst>
          </a:prstGeom>
          <a:solidFill>
            <a:srgbClr val="194A99"/>
          </a:solidFill>
          <a:ln/>
        </p:spPr>
      </p:sp>
      <p:sp>
        <p:nvSpPr>
          <p:cNvPr id="21" name="Text 18"/>
          <p:cNvSpPr/>
          <p:nvPr/>
        </p:nvSpPr>
        <p:spPr>
          <a:xfrm>
            <a:off x="7810857" y="5401389"/>
            <a:ext cx="2975134" cy="371832"/>
          </a:xfrm>
          <a:prstGeom prst="rect">
            <a:avLst/>
          </a:prstGeom>
          <a:noFill/>
          <a:ln/>
        </p:spPr>
        <p:txBody>
          <a:bodyPr wrap="none" lIns="0" tIns="0" rIns="0" bIns="0" rtlCol="0" anchor="t"/>
          <a:lstStyle/>
          <a:p>
            <a:pPr marL="0" indent="0" algn="l">
              <a:lnSpc>
                <a:spcPts val="2900"/>
              </a:lnSpc>
              <a:buNone/>
            </a:pPr>
            <a:r>
              <a:rPr lang="en-US" sz="2300" dirty="0">
                <a:solidFill>
                  <a:srgbClr val="E2E6E9"/>
                </a:solidFill>
                <a:latin typeface="Merriweather" pitchFamily="34" charset="0"/>
                <a:ea typeface="Merriweather" pitchFamily="34" charset="-122"/>
                <a:cs typeface="Merriweather" pitchFamily="34" charset="-120"/>
              </a:rPr>
              <a:t>Kali Linux</a:t>
            </a:r>
            <a:endParaRPr lang="en-US" sz="2300" dirty="0"/>
          </a:p>
        </p:txBody>
      </p:sp>
      <p:sp>
        <p:nvSpPr>
          <p:cNvPr id="22" name="Text 19"/>
          <p:cNvSpPr/>
          <p:nvPr/>
        </p:nvSpPr>
        <p:spPr>
          <a:xfrm>
            <a:off x="7810857" y="5892165"/>
            <a:ext cx="5815489" cy="1269206"/>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A Debian-derived Linux distribution designed for digital forensics and penetration testing. Kali Linux is used as the command and control (C2) server for managing the BLE Rubber Ducky and analyzing results.</a:t>
            </a:r>
            <a:endParaRPr lang="en-US" sz="1550" dirty="0"/>
          </a:p>
        </p:txBody>
      </p:sp>
      <p:sp>
        <p:nvSpPr>
          <p:cNvPr id="23" name="Shape 20"/>
          <p:cNvSpPr/>
          <p:nvPr/>
        </p:nvSpPr>
        <p:spPr>
          <a:xfrm>
            <a:off x="7067193" y="6033492"/>
            <a:ext cx="495776" cy="495776"/>
          </a:xfrm>
          <a:prstGeom prst="roundRect">
            <a:avLst>
              <a:gd name="adj" fmla="val 16803"/>
            </a:avLst>
          </a:prstGeom>
          <a:solidFill>
            <a:srgbClr val="09151A">
              <a:alpha val="95000"/>
            </a:srgbClr>
          </a:solidFill>
          <a:ln w="22860">
            <a:solidFill>
              <a:srgbClr val="194A99"/>
            </a:solidFill>
            <a:prstDash val="solid"/>
          </a:ln>
        </p:spPr>
      </p:sp>
      <p:pic>
        <p:nvPicPr>
          <p:cNvPr id="2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137" y="6157436"/>
            <a:ext cx="247888" cy="247888"/>
          </a:xfrm>
          <a:prstGeom prst="rect">
            <a:avLst/>
          </a:prstGeom>
        </p:spPr>
      </p:pic>
      <p:pic>
        <p:nvPicPr>
          <p:cNvPr id="25" name="Picture 24">
            <a:extLst>
              <a:ext uri="{FF2B5EF4-FFF2-40B4-BE49-F238E27FC236}">
                <a16:creationId xmlns:a16="http://schemas.microsoft.com/office/drawing/2014/main" id="{94CD209D-2638-46E1-A0C8-DEEF6DA4B8C2}"/>
              </a:ext>
            </a:extLst>
          </p:cNvPr>
          <p:cNvPicPr>
            <a:picLocks noChangeAspect="1"/>
          </p:cNvPicPr>
          <p:nvPr/>
        </p:nvPicPr>
        <p:blipFill>
          <a:blip r:embed="rId7"/>
          <a:stretch>
            <a:fillRect/>
          </a:stretch>
        </p:blipFill>
        <p:spPr>
          <a:xfrm>
            <a:off x="12785389" y="7686892"/>
            <a:ext cx="1732716" cy="454207"/>
          </a:xfrm>
          <a:prstGeom prst="rect">
            <a:avLst/>
          </a:prstGeom>
        </p:spPr>
      </p:pic>
      <p:sp>
        <p:nvSpPr>
          <p:cNvPr id="26" name="TextBox 25">
            <a:extLst>
              <a:ext uri="{FF2B5EF4-FFF2-40B4-BE49-F238E27FC236}">
                <a16:creationId xmlns:a16="http://schemas.microsoft.com/office/drawing/2014/main" id="{5547E6AD-F84B-42C0-B9C3-B7C35EF73044}"/>
              </a:ext>
            </a:extLst>
          </p:cNvPr>
          <p:cNvSpPr txBox="1"/>
          <p:nvPr/>
        </p:nvSpPr>
        <p:spPr>
          <a:xfrm>
            <a:off x="14076947" y="7686892"/>
            <a:ext cx="7363326" cy="369332"/>
          </a:xfrm>
          <a:prstGeom prst="rect">
            <a:avLst/>
          </a:prstGeom>
          <a:noFill/>
        </p:spPr>
        <p:txBody>
          <a:bodyPr wrap="square">
            <a:spAutoFit/>
          </a:bodyPr>
          <a:lstStyle/>
          <a:p>
            <a:r>
              <a:rPr lang="en-US" dirty="0">
                <a:solidFill>
                  <a:srgbClr val="F5F0F0"/>
                </a:solidFill>
                <a:latin typeface="Merriweather" pitchFamily="34" charset="0"/>
              </a:rPr>
              <a:t>9</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2092</Words>
  <Application>Microsoft Office PowerPoint</Application>
  <PresentationFormat>Custom</PresentationFormat>
  <Paragraphs>156</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Azfar waqas</cp:lastModifiedBy>
  <cp:revision>12</cp:revision>
  <dcterms:created xsi:type="dcterms:W3CDTF">2026-01-25T10:40:31Z</dcterms:created>
  <dcterms:modified xsi:type="dcterms:W3CDTF">2026-01-30T07:39:09Z</dcterms:modified>
</cp:coreProperties>
</file>